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62" r:id="rId2"/>
    <p:sldId id="272" r:id="rId3"/>
    <p:sldId id="271" r:id="rId4"/>
    <p:sldId id="260" r:id="rId5"/>
    <p:sldId id="257" r:id="rId6"/>
    <p:sldId id="264" r:id="rId7"/>
    <p:sldId id="267" r:id="rId8"/>
    <p:sldId id="277" r:id="rId9"/>
    <p:sldId id="282" r:id="rId10"/>
    <p:sldId id="265" r:id="rId11"/>
    <p:sldId id="276" r:id="rId12"/>
    <p:sldId id="268" r:id="rId13"/>
    <p:sldId id="274" r:id="rId14"/>
    <p:sldId id="273" r:id="rId15"/>
    <p:sldId id="285" r:id="rId16"/>
    <p:sldId id="269" r:id="rId17"/>
    <p:sldId id="270" r:id="rId18"/>
    <p:sldId id="280" r:id="rId19"/>
    <p:sldId id="275" r:id="rId20"/>
    <p:sldId id="283" r:id="rId21"/>
    <p:sldId id="278" r:id="rId22"/>
    <p:sldId id="284" r:id="rId23"/>
    <p:sldId id="286" r:id="rId24"/>
    <p:sldId id="281" r:id="rId25"/>
    <p:sldId id="279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99"/>
    <a:srgbClr val="009999"/>
    <a:srgbClr val="009B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074" autoAdjust="0"/>
  </p:normalViewPr>
  <p:slideViewPr>
    <p:cSldViewPr>
      <p:cViewPr>
        <p:scale>
          <a:sx n="100" d="100"/>
          <a:sy n="100" d="100"/>
        </p:scale>
        <p:origin x="-930" y="-2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4530591615237284"/>
          <c:y val="4.3033022035036318E-2"/>
          <c:w val="0.82976165141519476"/>
          <c:h val="0.76111273881462493"/>
        </c:manualLayout>
      </c:layout>
      <c:lineChart>
        <c:grouping val="standard"/>
        <c:varyColors val="0"/>
        <c:ser>
          <c:idx val="0"/>
          <c:order val="0"/>
          <c:tx>
            <c:strRef>
              <c:f>Sheet1!$F$7</c:f>
              <c:strCache>
                <c:ptCount val="1"/>
                <c:pt idx="0">
                  <c:v>t1</c:v>
                </c:pt>
              </c:strCache>
            </c:strRef>
          </c:tx>
          <c:marker>
            <c:symbol val="none"/>
          </c:marker>
          <c:cat>
            <c:numRef>
              <c:f>Sheet1!$E$8:$E$48</c:f>
              <c:numCache>
                <c:formatCode>General</c:formatCode>
                <c:ptCount val="4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</c:numCache>
            </c:numRef>
          </c:cat>
          <c:val>
            <c:numRef>
              <c:f>Sheet1!$F$8:$F$48</c:f>
              <c:numCache>
                <c:formatCode>0.000</c:formatCode>
                <c:ptCount val="41"/>
                <c:pt idx="0">
                  <c:v>100</c:v>
                </c:pt>
                <c:pt idx="1">
                  <c:v>95</c:v>
                </c:pt>
                <c:pt idx="2">
                  <c:v>90.5</c:v>
                </c:pt>
                <c:pt idx="3">
                  <c:v>86.45</c:v>
                </c:pt>
                <c:pt idx="4">
                  <c:v>82.805000000000007</c:v>
                </c:pt>
                <c:pt idx="5">
                  <c:v>79.524500000000003</c:v>
                </c:pt>
                <c:pt idx="6">
                  <c:v>76.572050000000004</c:v>
                </c:pt>
                <c:pt idx="7">
                  <c:v>73.914845</c:v>
                </c:pt>
                <c:pt idx="8">
                  <c:v>71.523360499999995</c:v>
                </c:pt>
                <c:pt idx="9">
                  <c:v>69.371024449999993</c:v>
                </c:pt>
                <c:pt idx="10">
                  <c:v>67.433922004999999</c:v>
                </c:pt>
                <c:pt idx="11">
                  <c:v>65.690529804500002</c:v>
                </c:pt>
                <c:pt idx="12">
                  <c:v>64.121476824050006</c:v>
                </c:pt>
                <c:pt idx="13">
                  <c:v>62.709329141645007</c:v>
                </c:pt>
                <c:pt idx="14">
                  <c:v>61.43839622748051</c:v>
                </c:pt>
                <c:pt idx="15">
                  <c:v>60.294556604732456</c:v>
                </c:pt>
                <c:pt idx="16">
                  <c:v>59.26510094425921</c:v>
                </c:pt>
                <c:pt idx="17">
                  <c:v>58.338590849833288</c:v>
                </c:pt>
                <c:pt idx="18">
                  <c:v>57.504731764849957</c:v>
                </c:pt>
                <c:pt idx="19">
                  <c:v>56.754258588364962</c:v>
                </c:pt>
                <c:pt idx="20">
                  <c:v>56.078832729528465</c:v>
                </c:pt>
                <c:pt idx="21">
                  <c:v>55.470949456575617</c:v>
                </c:pt>
                <c:pt idx="22">
                  <c:v>54.923854510918055</c:v>
                </c:pt>
                <c:pt idx="23">
                  <c:v>54.431469059826249</c:v>
                </c:pt>
                <c:pt idx="24">
                  <c:v>53.988322153843626</c:v>
                </c:pt>
                <c:pt idx="25">
                  <c:v>53.589489938459266</c:v>
                </c:pt>
                <c:pt idx="26">
                  <c:v>53.230540944613338</c:v>
                </c:pt>
                <c:pt idx="27">
                  <c:v>52.907486850152004</c:v>
                </c:pt>
                <c:pt idx="28">
                  <c:v>52.616738165136802</c:v>
                </c:pt>
                <c:pt idx="29">
                  <c:v>52.355064348623124</c:v>
                </c:pt>
                <c:pt idx="30">
                  <c:v>52.119557913760815</c:v>
                </c:pt>
                <c:pt idx="31">
                  <c:v>51.907602122384731</c:v>
                </c:pt>
                <c:pt idx="32">
                  <c:v>51.716841910146258</c:v>
                </c:pt>
                <c:pt idx="33">
                  <c:v>51.54515771913163</c:v>
                </c:pt>
                <c:pt idx="34">
                  <c:v>51.390641947218469</c:v>
                </c:pt>
                <c:pt idx="35">
                  <c:v>51.251577752496623</c:v>
                </c:pt>
                <c:pt idx="36">
                  <c:v>51.126419977246961</c:v>
                </c:pt>
                <c:pt idx="37">
                  <c:v>51.013777979522267</c:v>
                </c:pt>
                <c:pt idx="38">
                  <c:v>50.912400181570042</c:v>
                </c:pt>
                <c:pt idx="39">
                  <c:v>50.82116016341304</c:v>
                </c:pt>
                <c:pt idx="40">
                  <c:v>50.739044147071738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Sheet1!$G$7</c:f>
              <c:strCache>
                <c:ptCount val="1"/>
                <c:pt idx="0">
                  <c:v>t2</c:v>
                </c:pt>
              </c:strCache>
            </c:strRef>
          </c:tx>
          <c:marker>
            <c:symbol val="none"/>
          </c:marker>
          <c:cat>
            <c:numRef>
              <c:f>Sheet1!$E$8:$E$48</c:f>
              <c:numCache>
                <c:formatCode>General</c:formatCode>
                <c:ptCount val="4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</c:numCache>
            </c:numRef>
          </c:cat>
          <c:val>
            <c:numRef>
              <c:f>Sheet1!$G$8:$G$48</c:f>
              <c:numCache>
                <c:formatCode>0.000</c:formatCode>
                <c:ptCount val="41"/>
                <c:pt idx="0">
                  <c:v>0</c:v>
                </c:pt>
                <c:pt idx="1">
                  <c:v>5</c:v>
                </c:pt>
                <c:pt idx="2">
                  <c:v>9.5</c:v>
                </c:pt>
                <c:pt idx="3">
                  <c:v>13.55</c:v>
                </c:pt>
                <c:pt idx="4">
                  <c:v>17.195</c:v>
                </c:pt>
                <c:pt idx="5">
                  <c:v>20.4755</c:v>
                </c:pt>
                <c:pt idx="6">
                  <c:v>23.427950000000003</c:v>
                </c:pt>
                <c:pt idx="7">
                  <c:v>26.085155000000004</c:v>
                </c:pt>
                <c:pt idx="8">
                  <c:v>28.476639500000005</c:v>
                </c:pt>
                <c:pt idx="9">
                  <c:v>30.628975550000003</c:v>
                </c:pt>
                <c:pt idx="10">
                  <c:v>32.566077995000001</c:v>
                </c:pt>
                <c:pt idx="11">
                  <c:v>34.309470195499998</c:v>
                </c:pt>
                <c:pt idx="12">
                  <c:v>35.878523175950001</c:v>
                </c:pt>
                <c:pt idx="13">
                  <c:v>37.290670858355</c:v>
                </c:pt>
                <c:pt idx="14">
                  <c:v>38.561603772519497</c:v>
                </c:pt>
                <c:pt idx="15">
                  <c:v>39.705443395267551</c:v>
                </c:pt>
                <c:pt idx="16">
                  <c:v>40.734899055740797</c:v>
                </c:pt>
                <c:pt idx="17">
                  <c:v>41.661409150166719</c:v>
                </c:pt>
                <c:pt idx="18">
                  <c:v>42.49526823515005</c:v>
                </c:pt>
                <c:pt idx="19">
                  <c:v>43.245741411635045</c:v>
                </c:pt>
                <c:pt idx="20">
                  <c:v>43.921167270471543</c:v>
                </c:pt>
                <c:pt idx="21">
                  <c:v>44.52905054342439</c:v>
                </c:pt>
                <c:pt idx="22">
                  <c:v>45.076145489081952</c:v>
                </c:pt>
                <c:pt idx="23">
                  <c:v>45.568530940173758</c:v>
                </c:pt>
                <c:pt idx="24">
                  <c:v>46.011677846156381</c:v>
                </c:pt>
                <c:pt idx="25">
                  <c:v>46.410510061540741</c:v>
                </c:pt>
                <c:pt idx="26">
                  <c:v>46.769459055386669</c:v>
                </c:pt>
                <c:pt idx="27">
                  <c:v>47.092513149848003</c:v>
                </c:pt>
                <c:pt idx="28">
                  <c:v>47.383261834863205</c:v>
                </c:pt>
                <c:pt idx="29">
                  <c:v>47.644935651376883</c:v>
                </c:pt>
                <c:pt idx="30">
                  <c:v>47.880442086239192</c:v>
                </c:pt>
                <c:pt idx="31">
                  <c:v>48.092397877615277</c:v>
                </c:pt>
                <c:pt idx="32">
                  <c:v>48.28315808985375</c:v>
                </c:pt>
                <c:pt idx="33">
                  <c:v>48.454842280868377</c:v>
                </c:pt>
                <c:pt idx="34">
                  <c:v>48.609358052781538</c:v>
                </c:pt>
                <c:pt idx="35">
                  <c:v>48.748422247503385</c:v>
                </c:pt>
                <c:pt idx="36">
                  <c:v>48.873580022753046</c:v>
                </c:pt>
                <c:pt idx="37">
                  <c:v>48.98622202047774</c:v>
                </c:pt>
                <c:pt idx="38">
                  <c:v>49.087599818429965</c:v>
                </c:pt>
                <c:pt idx="39">
                  <c:v>49.178839836586967</c:v>
                </c:pt>
                <c:pt idx="40">
                  <c:v>49.260955852928269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6135808"/>
        <c:axId val="32676032"/>
      </c:lineChart>
      <c:catAx>
        <c:axId val="4613580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 algn="ctr" rtl="0">
                  <a:defRPr lang="en-US" sz="2000" b="1" i="0" u="none" strike="noStrike" kern="3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000" b="1" i="0" u="none" strike="noStrike" kern="300" baseline="0" dirty="0" smtClean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rPr>
                  <a:t>Seconds  </a:t>
                </a:r>
                <a:r>
                  <a:rPr lang="en-US" sz="1800" b="1" i="0" u="none" strike="noStrike" kern="300" baseline="0" dirty="0" smtClean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rPr>
                  <a:t>(with c  =  0.05)</a:t>
                </a:r>
                <a:endParaRPr lang="en-US" sz="2000" b="1" i="0" u="none" strike="noStrike" kern="300" baseline="0" dirty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endParaRPr>
              </a:p>
            </c:rich>
          </c:tx>
          <c:layout/>
          <c:overlay val="0"/>
        </c:title>
        <c:numFmt formatCode="##" sourceLinked="0"/>
        <c:majorTickMark val="out"/>
        <c:minorTickMark val="none"/>
        <c:tickLblPos val="nextTo"/>
        <c:crossAx val="32676032"/>
        <c:crosses val="autoZero"/>
        <c:auto val="1"/>
        <c:lblAlgn val="ctr"/>
        <c:lblOffset val="0"/>
        <c:tickLblSkip val="5"/>
        <c:noMultiLvlLbl val="0"/>
      </c:catAx>
      <c:valAx>
        <c:axId val="32676032"/>
        <c:scaling>
          <c:orientation val="minMax"/>
          <c:max val="100"/>
        </c:scaling>
        <c:delete val="0"/>
        <c:axPos val="l"/>
        <c:majorGridlines>
          <c:spPr>
            <a:ln w="19050"/>
          </c:spPr>
        </c:majorGridlines>
        <c:title>
          <c:tx>
            <c:rich>
              <a:bodyPr rot="-5400000" vert="horz"/>
              <a:lstStyle/>
              <a:p>
                <a:pPr>
                  <a:defRPr sz="2000" kern="300" spc="30" baseline="0"/>
                </a:pPr>
                <a:r>
                  <a:rPr lang="en-US" sz="2000" kern="300" spc="30" baseline="0"/>
                  <a:t>Temperatures</a:t>
                </a:r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spPr>
          <a:noFill/>
        </c:spPr>
        <c:crossAx val="46135808"/>
        <c:crossesAt val="1"/>
        <c:crossBetween val="midCat"/>
      </c:valAx>
      <c:spPr>
        <a:solidFill>
          <a:schemeClr val="bg1"/>
        </a:solidFill>
      </c:spPr>
    </c:plotArea>
    <c:plotVisOnly val="1"/>
    <c:dispBlanksAs val="gap"/>
    <c:showDLblsOverMax val="0"/>
  </c:chart>
  <c:spPr>
    <a:solidFill>
      <a:srgbClr val="FFFFAA">
        <a:alpha val="40000"/>
      </a:srgbClr>
    </a:solidFill>
    <a:ln>
      <a:noFill/>
    </a:ln>
  </c:sp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2D09D6-FC35-4B73-AEE1-B167CBA5E119}" type="datetimeFigureOut">
              <a:rPr lang="en-US" smtClean="0"/>
              <a:t>2/15/2018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B49C10-DAB0-4694-9162-09A6E15A8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18634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https://trca.ca/wp-content/uploads/2017/10/milky-way-2695569_1920.jpg</a:t>
            </a:r>
          </a:p>
          <a:p>
            <a:r>
              <a:rPr lang="en-US" dirty="0" smtClean="0"/>
              <a:t>https://trca.ca/event/astronomy-on-the-spit/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B49C10-DAB0-4694-9162-09A6E15A86B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07427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https://www.nasa.gov/sites/default/files/styles/full_width/public/feb_25_x_5_pre-flare-sunspot_crop1.jpg?itok=0ebNDKPX</a:t>
            </a:r>
          </a:p>
          <a:p>
            <a:r>
              <a:rPr lang="en-US" dirty="0" smtClean="0"/>
              <a:t>https://www.nasa.gov/content/goddard/giant-sunspot-makes-third-trip-across-the-sun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B49C10-DAB0-4694-9162-09A6E15A86B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5034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http://mriphysics.github.io/teaching-antennas.html</a:t>
            </a:r>
          </a:p>
          <a:p>
            <a:r>
              <a:rPr lang="en-US" dirty="0" smtClean="0"/>
              <a:t>http://mriphysics.github.io/images/HzDipole_3D_quiver_inclE_zoom.gif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B49C10-DAB0-4694-9162-09A6E15A86B7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27260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http://player.vimeo.com/video/12251154?autoplay=1</a:t>
            </a:r>
          </a:p>
          <a:p>
            <a:r>
              <a:rPr lang="en-US" smtClean="0"/>
              <a:t>http://sail.usc.edu/span/index.html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B49C10-DAB0-4694-9162-09A6E15A86B7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8064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6F02A-1014-4343-9F06-1ED65D48E901}" type="datetime1">
              <a:rPr lang="en-US" smtClean="0"/>
              <a:t>2/15/2018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Oyts – Buld a Universe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45A22-ED4C-433E-9135-9E45A11B5C8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296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2C81B-8A2E-429B-BB6C-91CA74B05F3D}" type="datetime1">
              <a:rPr lang="en-US" smtClean="0"/>
              <a:t>2/15/2018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Oyts – Buld a Universe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45A22-ED4C-433E-9135-9E45A11B5C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6180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E52D0-CDC2-42F9-93F2-FB43B144BE56}" type="datetime1">
              <a:rPr lang="en-US" smtClean="0"/>
              <a:t>2/15/2018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Oyts – Buld a Universe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45A22-ED4C-433E-9135-9E45A11B5C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9428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tIns="18288"/>
          <a:lstStyle>
            <a:lvl1pPr>
              <a:defRPr cap="none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9BD33-DB82-4151-B7DF-3AFCC5634E01}" type="datetime1">
              <a:rPr lang="en-US" smtClean="0"/>
              <a:t>2/15/2018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Oyts – Buld a Universe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45A22-ED4C-433E-9135-9E45A11B5C8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5596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D4C30-8EE5-4673-80C4-72FA52ED3FB1}" type="datetime1">
              <a:rPr lang="en-US" smtClean="0"/>
              <a:t>2/15/2018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Oyts – Buld a Universe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45A22-ED4C-433E-9135-9E45A11B5C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8630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6171F-CF56-4709-9AC8-1CF378EEF603}" type="datetime1">
              <a:rPr lang="en-US" smtClean="0"/>
              <a:t>2/15/2018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Oyts – Buld a Universe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45A22-ED4C-433E-9135-9E45A11B5C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4966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23BBC-AAA8-4024-B513-0E5DD5484E79}" type="datetime1">
              <a:rPr lang="en-US" smtClean="0"/>
              <a:t>2/15/2018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Oyts – Buld a Universe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45A22-ED4C-433E-9135-9E45A11B5C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05543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BB7C2-4DEA-4B7E-BCAC-B21F362058BB}" type="datetime1">
              <a:rPr lang="en-US" smtClean="0"/>
              <a:t>2/15/2018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Oyts – Buld a Universe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45A22-ED4C-433E-9135-9E45A11B5C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460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87D09-AA71-48DE-99E8-BFAB4DB5BB64}" type="datetime1">
              <a:rPr lang="en-US" smtClean="0"/>
              <a:t>2/15/2018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Oyts – Buld a Universe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45A22-ED4C-433E-9135-9E45A11B5C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82554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D6A47-0448-4121-ADEF-001316A38F43}" type="datetime1">
              <a:rPr lang="en-US" smtClean="0"/>
              <a:t>2/15/2018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Oyts – Buld a Universe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45A22-ED4C-433E-9135-9E45A11B5C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0855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4AC36-FC7E-41CF-AE3D-EC30CC529B37}" type="datetime1">
              <a:rPr lang="en-US" smtClean="0"/>
              <a:t>2/15/2018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Oyts – Buld a Universe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45A22-ED4C-433E-9135-9E45A11B5C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009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alphaModFix amt="41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  <a:prstGeom prst="roundRect">
            <a:avLst>
              <a:gd name="adj" fmla="val 30990"/>
            </a:avLst>
          </a:prstGeom>
          <a:gradFill>
            <a:gsLst>
              <a:gs pos="0">
                <a:srgbClr val="0070C0">
                  <a:lumMod val="100000"/>
                </a:srgbClr>
              </a:gs>
              <a:gs pos="100000">
                <a:srgbClr val="0070C0">
                  <a:lumMod val="65000"/>
                </a:srgbClr>
              </a:gs>
            </a:gsLst>
            <a:lin ang="5400000" scaled="1"/>
          </a:gradFill>
        </p:spPr>
        <p:txBody>
          <a:bodyPr wrap="square" lIns="137160" tIns="18288"/>
          <a:lstStyle/>
          <a:p>
            <a:pPr lvl="0" algn="l" fontAlgn="auto">
              <a:spcAft>
                <a:spcPts val="0"/>
              </a:spcAft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5029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23E2A75C-F1C9-4A01-8965-6D4D30228363}" type="datetime1">
              <a:rPr lang="en-US" smtClean="0"/>
              <a:pPr/>
              <a:t>2/15/2018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smtClean="0"/>
              <a:t>Oyts – Buld a Universe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C7E45A22-ED4C-433E-9135-9E45A11B5C8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477000"/>
            <a:ext cx="8229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7172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kumimoji="0" lang="en-US" sz="3600" kern="1200" cap="none" baseline="0" dirty="0" smtClean="0">
          <a:solidFill>
            <a:schemeClr val="bg1"/>
          </a:solidFill>
          <a:effectLst>
            <a:outerShdw blurRad="50800" dist="76200" dir="18900000" algn="bl" rotWithShape="0">
              <a:schemeClr val="bg1">
                <a:alpha val="40000"/>
              </a:schemeClr>
            </a:outerShdw>
          </a:effectLst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52792" cy="6858000"/>
          </a:xfrm>
          <a:prstGeom prst="rect">
            <a:avLst/>
          </a:prstGeom>
        </p:spPr>
      </p:pic>
      <p:sp>
        <p:nvSpPr>
          <p:cNvPr id="34" name="Freeform 29"/>
          <p:cNvSpPr>
            <a:spLocks/>
          </p:cNvSpPr>
          <p:nvPr/>
        </p:nvSpPr>
        <p:spPr bwMode="hidden">
          <a:xfrm>
            <a:off x="5862" y="5067300"/>
            <a:ext cx="9144000" cy="1790700"/>
          </a:xfrm>
          <a:custGeom>
            <a:avLst/>
            <a:gdLst>
              <a:gd name="T0" fmla="*/ 6027 w 6027"/>
              <a:gd name="T1" fmla="*/ 2296 h 2296"/>
              <a:gd name="T2" fmla="*/ 0 w 6027"/>
              <a:gd name="T3" fmla="*/ 2296 h 2296"/>
              <a:gd name="T4" fmla="*/ 0 w 6027"/>
              <a:gd name="T5" fmla="*/ 0 h 2296"/>
              <a:gd name="T6" fmla="*/ 6027 w 6027"/>
              <a:gd name="T7" fmla="*/ 0 h 2296"/>
              <a:gd name="T8" fmla="*/ 6027 w 6027"/>
              <a:gd name="T9" fmla="*/ 2296 h 2296"/>
              <a:gd name="T10" fmla="*/ 6027 w 6027"/>
              <a:gd name="T11" fmla="*/ 2296 h 22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027" h="2296">
                <a:moveTo>
                  <a:pt x="6027" y="2296"/>
                </a:moveTo>
                <a:lnTo>
                  <a:pt x="0" y="2296"/>
                </a:lnTo>
                <a:lnTo>
                  <a:pt x="0" y="0"/>
                </a:lnTo>
                <a:lnTo>
                  <a:pt x="6027" y="0"/>
                </a:lnTo>
                <a:lnTo>
                  <a:pt x="6027" y="2296"/>
                </a:lnTo>
                <a:lnTo>
                  <a:pt x="6027" y="2296"/>
                </a:lnTo>
                <a:close/>
              </a:path>
            </a:pathLst>
          </a:custGeom>
          <a:gradFill rotWithShape="0">
            <a:gsLst>
              <a:gs pos="0">
                <a:srgbClr val="003399">
                  <a:alpha val="12000"/>
                </a:srgbClr>
              </a:gs>
              <a:gs pos="100000">
                <a:srgbClr val="33CCCC"/>
              </a:gs>
            </a:gsLst>
            <a:lin ang="5400000" scaled="1"/>
          </a:gradFill>
          <a:ln>
            <a:noFill/>
          </a:ln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021509"/>
            <a:ext cx="7851775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5" name="Title 1"/>
          <p:cNvSpPr txBox="1">
            <a:spLocks/>
          </p:cNvSpPr>
          <p:nvPr/>
        </p:nvSpPr>
        <p:spPr>
          <a:xfrm>
            <a:off x="457200" y="2911475"/>
            <a:ext cx="8229600" cy="1736725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kumimoji="0" lang="en-US" sz="3600" kern="1200" cap="none" baseline="0" dirty="0" smtClean="0">
                <a:solidFill>
                  <a:schemeClr val="bg1"/>
                </a:solidFill>
                <a:effectLst>
                  <a:outerShdw blurRad="50800" dist="76200" dir="18900000" algn="bl" rotWithShape="0">
                    <a:schemeClr val="bg1">
                      <a:alpha val="40000"/>
                    </a:scheme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sz="4800" dirty="0" smtClean="0">
                <a:solidFill>
                  <a:srgbClr val="FFFF00"/>
                </a:solidFill>
              </a:rPr>
              <a:t>Oyts – Build A Universe</a:t>
            </a:r>
            <a:endParaRPr lang="en-US" sz="4800" dirty="0">
              <a:solidFill>
                <a:srgbClr val="FFFF00"/>
              </a:solidFill>
            </a:endParaRPr>
          </a:p>
        </p:txBody>
      </p:sp>
      <p:sp>
        <p:nvSpPr>
          <p:cNvPr id="36" name="Subtitle 2"/>
          <p:cNvSpPr txBox="1">
            <a:spLocks/>
          </p:cNvSpPr>
          <p:nvPr/>
        </p:nvSpPr>
        <p:spPr>
          <a:xfrm>
            <a:off x="1371600" y="4191000"/>
            <a:ext cx="6400800" cy="1752600"/>
          </a:xfrm>
          <a:prstGeom prst="rect">
            <a:avLst/>
          </a:prstGeom>
          <a:noFill/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 smtClean="0">
                <a:solidFill>
                  <a:srgbClr val="FFFF00"/>
                </a:solidFill>
              </a:rPr>
              <a:t>Fred Hansen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457200" y="6324600"/>
            <a:ext cx="2133600" cy="365125"/>
          </a:xfrm>
        </p:spPr>
        <p:txBody>
          <a:bodyPr/>
          <a:lstStyle/>
          <a:p>
            <a:fld id="{AE14121B-5B15-42CA-8746-570D25E81BA3}" type="datetime4">
              <a:rPr lang="en-US" smtClean="0">
                <a:solidFill>
                  <a:srgbClr val="FFC000"/>
                </a:solidFill>
              </a:rPr>
              <a:t>February 15, 2018</a:t>
            </a:fld>
            <a:endParaRPr lang="en-US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3362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Simplest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638800"/>
          </a:xfrm>
        </p:spPr>
        <p:txBody>
          <a:bodyPr>
            <a:normAutofit/>
          </a:bodyPr>
          <a:lstStyle/>
          <a:p>
            <a:r>
              <a:rPr lang="en-US" dirty="0" smtClean="0"/>
              <a:t>Make a string of oyts</a:t>
            </a:r>
          </a:p>
          <a:p>
            <a:pPr lvl="1"/>
            <a:r>
              <a:rPr lang="en-US" dirty="0" smtClean="0"/>
              <a:t>Rule set (1 rule)</a:t>
            </a:r>
          </a:p>
          <a:p>
            <a:pPr lvl="1"/>
            <a:r>
              <a:rPr lang="en-US" dirty="0" smtClean="0"/>
              <a:t>the new 0-oyt has same rule</a:t>
            </a:r>
          </a:p>
          <a:p>
            <a:pPr lvl="1"/>
            <a:r>
              <a:rPr lang="en-US" dirty="0" smtClean="0"/>
              <a:t>the root (now a 1-oyt) is given no rules</a:t>
            </a:r>
          </a:p>
          <a:p>
            <a:r>
              <a:rPr lang="en-US" dirty="0" smtClean="0"/>
              <a:t>Start with one 0-oyt</a:t>
            </a:r>
          </a:p>
          <a:p>
            <a:r>
              <a:rPr lang="en-US" dirty="0" smtClean="0"/>
              <a:t>Apply rule four times getting </a:t>
            </a:r>
          </a:p>
          <a:p>
            <a:pPr>
              <a:spcBef>
                <a:spcPts val="0"/>
              </a:spcBef>
            </a:pPr>
            <a:endParaRPr lang="en-US" dirty="0"/>
          </a:p>
          <a:p>
            <a:r>
              <a:rPr lang="en-US" dirty="0" smtClean="0"/>
              <a:t>Nothing stops this oyt space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infinite size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but still occupies no physical space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9BD33-DB82-4151-B7DF-3AFCC5634E01}" type="datetime1">
              <a:rPr lang="en-US" smtClean="0"/>
              <a:t>2/15/2018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Oyts – </a:t>
            </a:r>
            <a:r>
              <a:rPr lang="en-US" dirty="0" err="1" smtClean="0"/>
              <a:t>Buld</a:t>
            </a:r>
            <a:r>
              <a:rPr lang="en-US" dirty="0" smtClean="0"/>
              <a:t> a Universe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45A22-ED4C-433E-9135-9E45A11B5C83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0" name="Right Arrow 9"/>
          <p:cNvSpPr/>
          <p:nvPr/>
        </p:nvSpPr>
        <p:spPr>
          <a:xfrm>
            <a:off x="4751282" y="1905000"/>
            <a:ext cx="533400" cy="3322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lowchart: Terminator 10"/>
          <p:cNvSpPr/>
          <p:nvPr/>
        </p:nvSpPr>
        <p:spPr>
          <a:xfrm>
            <a:off x="4495800" y="2041060"/>
            <a:ext cx="53764" cy="60112"/>
          </a:xfrm>
          <a:prstGeom prst="flowChartTerminator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5486400" y="1994916"/>
            <a:ext cx="330286" cy="152400"/>
            <a:chOff x="5203739" y="1940753"/>
            <a:chExt cx="330286" cy="152400"/>
          </a:xfrm>
        </p:grpSpPr>
        <p:sp>
          <p:nvSpPr>
            <p:cNvPr id="7" name="Freeform 8"/>
            <p:cNvSpPr>
              <a:spLocks/>
            </p:cNvSpPr>
            <p:nvPr/>
          </p:nvSpPr>
          <p:spPr bwMode="auto">
            <a:xfrm rot="2118746" flipV="1">
              <a:off x="5203739" y="1940753"/>
              <a:ext cx="238125" cy="152400"/>
            </a:xfrm>
            <a:custGeom>
              <a:avLst/>
              <a:gdLst>
                <a:gd name="T0" fmla="*/ 0 w 150"/>
                <a:gd name="T1" fmla="*/ 0 h 101"/>
                <a:gd name="T2" fmla="*/ 2147483647 w 150"/>
                <a:gd name="T3" fmla="*/ 2147483647 h 101"/>
                <a:gd name="T4" fmla="*/ 0 60000 65536"/>
                <a:gd name="T5" fmla="*/ 0 60000 65536"/>
                <a:gd name="T6" fmla="*/ 0 w 150"/>
                <a:gd name="T7" fmla="*/ 0 h 101"/>
                <a:gd name="T8" fmla="*/ 150 w 150"/>
                <a:gd name="T9" fmla="*/ 101 h 10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50" h="101">
                  <a:moveTo>
                    <a:pt x="0" y="0"/>
                  </a:moveTo>
                  <a:lnTo>
                    <a:pt x="150" y="101"/>
                  </a:lnTo>
                </a:path>
              </a:pathLst>
            </a:custGeom>
            <a:noFill/>
            <a:ln w="38100" cmpd="sng">
              <a:solidFill>
                <a:schemeClr val="tx1"/>
              </a:solidFill>
              <a:round/>
              <a:headEnd type="oval" w="sm" len="sm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Flowchart: Terminator 11"/>
            <p:cNvSpPr/>
            <p:nvPr/>
          </p:nvSpPr>
          <p:spPr>
            <a:xfrm>
              <a:off x="5480261" y="2000250"/>
              <a:ext cx="53764" cy="60112"/>
            </a:xfrm>
            <a:prstGeom prst="flowChartTerminator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14" name="Flowchart: Terminator 13"/>
          <p:cNvSpPr/>
          <p:nvPr/>
        </p:nvSpPr>
        <p:spPr>
          <a:xfrm>
            <a:off x="5432636" y="3609975"/>
            <a:ext cx="53764" cy="60112"/>
          </a:xfrm>
          <a:prstGeom prst="flowChartTerminator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2743200" y="4588088"/>
            <a:ext cx="2263564" cy="342687"/>
            <a:chOff x="2743200" y="4588088"/>
            <a:chExt cx="2263564" cy="342687"/>
          </a:xfrm>
        </p:grpSpPr>
        <p:sp>
          <p:nvSpPr>
            <p:cNvPr id="15" name="Freeform 8"/>
            <p:cNvSpPr>
              <a:spLocks/>
            </p:cNvSpPr>
            <p:nvPr/>
          </p:nvSpPr>
          <p:spPr bwMode="auto">
            <a:xfrm>
              <a:off x="2743200" y="4655978"/>
              <a:ext cx="483402" cy="274797"/>
            </a:xfrm>
            <a:custGeom>
              <a:avLst/>
              <a:gdLst>
                <a:gd name="T0" fmla="*/ 0 w 150"/>
                <a:gd name="T1" fmla="*/ 0 h 101"/>
                <a:gd name="T2" fmla="*/ 2147483647 w 150"/>
                <a:gd name="T3" fmla="*/ 2147483647 h 101"/>
                <a:gd name="T4" fmla="*/ 0 60000 65536"/>
                <a:gd name="T5" fmla="*/ 0 60000 65536"/>
                <a:gd name="T6" fmla="*/ 0 w 150"/>
                <a:gd name="T7" fmla="*/ 0 h 101"/>
                <a:gd name="T8" fmla="*/ 150 w 150"/>
                <a:gd name="T9" fmla="*/ 101 h 10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50" h="101">
                  <a:moveTo>
                    <a:pt x="0" y="0"/>
                  </a:moveTo>
                  <a:lnTo>
                    <a:pt x="150" y="101"/>
                  </a:lnTo>
                </a:path>
              </a:pathLst>
            </a:custGeom>
            <a:noFill/>
            <a:ln w="38100" cmpd="sng">
              <a:solidFill>
                <a:schemeClr val="tx1"/>
              </a:solidFill>
              <a:round/>
              <a:headEnd type="oval" w="sm" len="sm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Freeform 8"/>
            <p:cNvSpPr>
              <a:spLocks/>
            </p:cNvSpPr>
            <p:nvPr/>
          </p:nvSpPr>
          <p:spPr bwMode="auto">
            <a:xfrm flipV="1">
              <a:off x="3307168" y="4661419"/>
              <a:ext cx="483402" cy="261193"/>
            </a:xfrm>
            <a:custGeom>
              <a:avLst/>
              <a:gdLst>
                <a:gd name="T0" fmla="*/ 0 w 150"/>
                <a:gd name="T1" fmla="*/ 0 h 101"/>
                <a:gd name="T2" fmla="*/ 2147483647 w 150"/>
                <a:gd name="T3" fmla="*/ 2147483647 h 101"/>
                <a:gd name="T4" fmla="*/ 0 60000 65536"/>
                <a:gd name="T5" fmla="*/ 0 60000 65536"/>
                <a:gd name="T6" fmla="*/ 0 w 150"/>
                <a:gd name="T7" fmla="*/ 0 h 101"/>
                <a:gd name="T8" fmla="*/ 150 w 150"/>
                <a:gd name="T9" fmla="*/ 101 h 10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50" h="101">
                  <a:moveTo>
                    <a:pt x="0" y="0"/>
                  </a:moveTo>
                  <a:lnTo>
                    <a:pt x="150" y="101"/>
                  </a:lnTo>
                </a:path>
              </a:pathLst>
            </a:custGeom>
            <a:noFill/>
            <a:ln w="38100" cmpd="sng">
              <a:solidFill>
                <a:schemeClr val="tx1"/>
              </a:solidFill>
              <a:round/>
              <a:headEnd type="oval" w="sm" len="sm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Freeform 8"/>
            <p:cNvSpPr>
              <a:spLocks/>
            </p:cNvSpPr>
            <p:nvPr/>
          </p:nvSpPr>
          <p:spPr bwMode="auto">
            <a:xfrm>
              <a:off x="3871137" y="4655978"/>
              <a:ext cx="483402" cy="274797"/>
            </a:xfrm>
            <a:custGeom>
              <a:avLst/>
              <a:gdLst>
                <a:gd name="T0" fmla="*/ 0 w 150"/>
                <a:gd name="T1" fmla="*/ 0 h 101"/>
                <a:gd name="T2" fmla="*/ 2147483647 w 150"/>
                <a:gd name="T3" fmla="*/ 2147483647 h 101"/>
                <a:gd name="T4" fmla="*/ 0 60000 65536"/>
                <a:gd name="T5" fmla="*/ 0 60000 65536"/>
                <a:gd name="T6" fmla="*/ 0 w 150"/>
                <a:gd name="T7" fmla="*/ 0 h 101"/>
                <a:gd name="T8" fmla="*/ 150 w 150"/>
                <a:gd name="T9" fmla="*/ 101 h 10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50" h="101">
                  <a:moveTo>
                    <a:pt x="0" y="0"/>
                  </a:moveTo>
                  <a:lnTo>
                    <a:pt x="150" y="101"/>
                  </a:lnTo>
                </a:path>
              </a:pathLst>
            </a:custGeom>
            <a:noFill/>
            <a:ln w="38100" cmpd="sng">
              <a:solidFill>
                <a:schemeClr val="tx1"/>
              </a:solidFill>
              <a:round/>
              <a:headEnd type="oval" w="sm" len="sm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Freeform 8"/>
            <p:cNvSpPr>
              <a:spLocks/>
            </p:cNvSpPr>
            <p:nvPr/>
          </p:nvSpPr>
          <p:spPr bwMode="auto">
            <a:xfrm flipV="1">
              <a:off x="4435105" y="4661419"/>
              <a:ext cx="483402" cy="261193"/>
            </a:xfrm>
            <a:custGeom>
              <a:avLst/>
              <a:gdLst>
                <a:gd name="T0" fmla="*/ 0 w 150"/>
                <a:gd name="T1" fmla="*/ 0 h 101"/>
                <a:gd name="T2" fmla="*/ 2147483647 w 150"/>
                <a:gd name="T3" fmla="*/ 2147483647 h 101"/>
                <a:gd name="T4" fmla="*/ 0 60000 65536"/>
                <a:gd name="T5" fmla="*/ 0 60000 65536"/>
                <a:gd name="T6" fmla="*/ 0 w 150"/>
                <a:gd name="T7" fmla="*/ 0 h 101"/>
                <a:gd name="T8" fmla="*/ 150 w 150"/>
                <a:gd name="T9" fmla="*/ 101 h 10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50" h="101">
                  <a:moveTo>
                    <a:pt x="0" y="0"/>
                  </a:moveTo>
                  <a:lnTo>
                    <a:pt x="150" y="101"/>
                  </a:lnTo>
                </a:path>
              </a:pathLst>
            </a:custGeom>
            <a:noFill/>
            <a:ln w="38100" cmpd="sng">
              <a:solidFill>
                <a:schemeClr val="tx1"/>
              </a:solidFill>
              <a:round/>
              <a:headEnd type="oval" w="sm" len="sm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Flowchart: Terminator 18"/>
            <p:cNvSpPr/>
            <p:nvPr/>
          </p:nvSpPr>
          <p:spPr>
            <a:xfrm>
              <a:off x="4953000" y="4588088"/>
              <a:ext cx="53764" cy="60112"/>
            </a:xfrm>
            <a:prstGeom prst="flowChartTerminator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601037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“oyts”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181600"/>
          </a:xfrm>
        </p:spPr>
        <p:txBody>
          <a:bodyPr>
            <a:normAutofit/>
          </a:bodyPr>
          <a:lstStyle/>
          <a:p>
            <a:r>
              <a:rPr lang="en-US" u="sng" dirty="0" smtClean="0"/>
              <a:t>Decimal</a:t>
            </a:r>
            <a:r>
              <a:rPr lang="en-US" dirty="0" smtClean="0"/>
              <a:t> arithmetic has 10 digits</a:t>
            </a:r>
            <a:endParaRPr lang="en-US" u="sng" dirty="0" smtClean="0"/>
          </a:p>
          <a:p>
            <a:pPr>
              <a:spcBef>
                <a:spcPts val="2400"/>
              </a:spcBef>
            </a:pPr>
            <a:r>
              <a:rPr lang="en-US" u="sng" dirty="0" smtClean="0"/>
              <a:t>Binary</a:t>
            </a:r>
            <a:r>
              <a:rPr lang="en-US" dirty="0" smtClean="0"/>
              <a:t> arithmetic has 2 digits: 0 &amp; 1</a:t>
            </a:r>
          </a:p>
          <a:p>
            <a:pPr lvl="1"/>
            <a:r>
              <a:rPr lang="en-US" dirty="0" smtClean="0"/>
              <a:t>named “bits” for </a:t>
            </a:r>
            <a:r>
              <a:rPr lang="en-US" b="1" dirty="0" err="1" smtClean="0">
                <a:solidFill>
                  <a:srgbClr val="FF0000"/>
                </a:solidFill>
              </a:rPr>
              <a:t>BI</a:t>
            </a:r>
            <a:r>
              <a:rPr lang="en-US" dirty="0" err="1" smtClean="0"/>
              <a:t>nary</a:t>
            </a:r>
            <a:r>
              <a:rPr lang="en-US" dirty="0" smtClean="0"/>
              <a:t> </a:t>
            </a:r>
            <a:r>
              <a:rPr lang="en-US" dirty="0" err="1" smtClean="0"/>
              <a:t>digi</a:t>
            </a:r>
            <a:r>
              <a:rPr lang="en-US" b="1" dirty="0" err="1" smtClean="0">
                <a:solidFill>
                  <a:srgbClr val="FF0000"/>
                </a:solidFill>
              </a:rPr>
              <a:t>TS</a:t>
            </a:r>
            <a:endParaRPr lang="en-US" dirty="0" smtClean="0"/>
          </a:p>
          <a:p>
            <a:pPr>
              <a:spcBef>
                <a:spcPts val="2400"/>
              </a:spcBef>
            </a:pPr>
            <a:r>
              <a:rPr lang="en-US" u="sng" dirty="0" smtClean="0"/>
              <a:t>Unary</a:t>
            </a:r>
            <a:r>
              <a:rPr lang="en-US" dirty="0" smtClean="0"/>
              <a:t> </a:t>
            </a:r>
            <a:r>
              <a:rPr lang="en-US" dirty="0"/>
              <a:t>arithmetic </a:t>
            </a:r>
            <a:r>
              <a:rPr lang="en-US" dirty="0" smtClean="0"/>
              <a:t>has 1 digit, say 1</a:t>
            </a:r>
            <a:endParaRPr lang="en-US" dirty="0"/>
          </a:p>
          <a:p>
            <a:pPr lvl="1"/>
            <a:r>
              <a:rPr lang="en-US" dirty="0"/>
              <a:t>4 is </a:t>
            </a:r>
            <a:r>
              <a:rPr lang="en-US" dirty="0" smtClean="0"/>
              <a:t>1111 </a:t>
            </a:r>
            <a:endParaRPr lang="en-US" dirty="0"/>
          </a:p>
          <a:p>
            <a:pPr lvl="1"/>
            <a:r>
              <a:rPr lang="en-US" dirty="0"/>
              <a:t>Addition is </a:t>
            </a:r>
            <a:r>
              <a:rPr lang="en-US" dirty="0" smtClean="0"/>
              <a:t>easy; concatenate</a:t>
            </a:r>
          </a:p>
          <a:p>
            <a:pPr>
              <a:spcBef>
                <a:spcPts val="2400"/>
              </a:spcBef>
            </a:pPr>
            <a:r>
              <a:rPr lang="en-US" u="sng" dirty="0" smtClean="0"/>
              <a:t>Zero-</a:t>
            </a:r>
            <a:r>
              <a:rPr lang="en-US" u="sng" dirty="0" err="1" smtClean="0"/>
              <a:t>ary</a:t>
            </a:r>
            <a:r>
              <a:rPr lang="en-US" dirty="0" smtClean="0"/>
              <a:t> arithmetic has no digits</a:t>
            </a:r>
          </a:p>
          <a:p>
            <a:pPr marL="0" indent="0">
              <a:buNone/>
            </a:pPr>
            <a:r>
              <a:rPr lang="en-US" sz="3400" b="1" i="1" dirty="0" smtClean="0">
                <a:solidFill>
                  <a:srgbClr val="FF0000"/>
                </a:solidFill>
                <a:effectLst>
                  <a:innerShdw blurRad="63500" dist="127000" dir="18900000">
                    <a:prstClr val="black">
                      <a:alpha val="50000"/>
                    </a:prstClr>
                  </a:innerShdw>
                </a:effectLst>
              </a:rPr>
              <a:t>           0</a:t>
            </a:r>
            <a:r>
              <a:rPr lang="en-US" dirty="0" smtClean="0"/>
              <a:t>-ar</a:t>
            </a:r>
            <a:r>
              <a:rPr lang="en-US" sz="3400" b="1" i="1" dirty="0" smtClean="0">
                <a:solidFill>
                  <a:srgbClr val="FF0000"/>
                </a:solidFill>
                <a:effectLst>
                  <a:innerShdw blurRad="63500" dist="127000" dir="18900000">
                    <a:prstClr val="black">
                      <a:alpha val="50000"/>
                    </a:prstClr>
                  </a:innerShdw>
                </a:effectLst>
              </a:rPr>
              <a:t>Y</a:t>
            </a:r>
            <a:r>
              <a:rPr lang="en-US" dirty="0" smtClean="0"/>
              <a:t> </a:t>
            </a:r>
            <a:r>
              <a:rPr lang="en-US" dirty="0" err="1" smtClean="0"/>
              <a:t>digi</a:t>
            </a:r>
            <a:r>
              <a:rPr lang="en-US" sz="3400" b="1" i="1" dirty="0" err="1" smtClean="0">
                <a:solidFill>
                  <a:srgbClr val="FF0000"/>
                </a:solidFill>
                <a:effectLst>
                  <a:innerShdw blurRad="63500" dist="127000" dir="18900000">
                    <a:prstClr val="black">
                      <a:alpha val="50000"/>
                    </a:prstClr>
                  </a:innerShdw>
                </a:effectLst>
              </a:rPr>
              <a:t>TS</a:t>
            </a:r>
            <a:endParaRPr lang="en-US" sz="3000" dirty="0" smtClean="0">
              <a:effectLst>
                <a:innerShdw blurRad="63500" dist="1270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9BD33-DB82-4151-B7DF-3AFCC5634E01}" type="datetime1">
              <a:rPr lang="en-US" smtClean="0"/>
              <a:t>2/15/2018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Oyts – Buld a Universe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45A22-ED4C-433E-9135-9E45A11B5C83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2896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Distinguishing Oyts - List Links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List link needs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pointer to list item (as oyts)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pointer to next link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1-oyt vs 2-oyt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the pointer to a 1-oyt </a:t>
            </a:r>
          </a:p>
          <a:p>
            <a:pPr marL="457200" lvl="1" indent="0">
              <a:spcBef>
                <a:spcPts val="0"/>
              </a:spcBef>
              <a:buNone/>
            </a:pPr>
            <a:r>
              <a:rPr lang="en-US" dirty="0"/>
              <a:t> </a:t>
            </a:r>
            <a:r>
              <a:rPr lang="en-US" dirty="0" smtClean="0"/>
              <a:t> leads to next link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the pointer to a 2-oyt leads to </a:t>
            </a:r>
          </a:p>
          <a:p>
            <a:pPr lvl="3">
              <a:spcBef>
                <a:spcPts val="0"/>
              </a:spcBef>
            </a:pPr>
            <a:r>
              <a:rPr lang="en-US" dirty="0" smtClean="0"/>
              <a:t>a 0-oyt </a:t>
            </a:r>
          </a:p>
          <a:p>
            <a:pPr lvl="3">
              <a:spcBef>
                <a:spcPts val="0"/>
              </a:spcBef>
            </a:pPr>
            <a:r>
              <a:rPr lang="en-US" dirty="0" smtClean="0"/>
              <a:t>the list item value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Diagram with blue arrows</a:t>
            </a:r>
          </a:p>
          <a:p>
            <a:pPr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r>
              <a:rPr lang="en-US" dirty="0" smtClean="0"/>
              <a:t>Can now do lists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9BD33-DB82-4151-B7DF-3AFCC5634E01}" type="datetime1">
              <a:rPr lang="en-US" smtClean="0"/>
              <a:t>2/15/2018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Oyts – Buld a Universe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45A22-ED4C-433E-9135-9E45A11B5C83}" type="slidenum">
              <a:rPr lang="en-US" smtClean="0"/>
              <a:pPr/>
              <a:t>12</a:t>
            </a:fld>
            <a:endParaRPr lang="en-US"/>
          </a:p>
        </p:txBody>
      </p:sp>
      <p:grpSp>
        <p:nvGrpSpPr>
          <p:cNvPr id="67" name="Group 66"/>
          <p:cNvGrpSpPr/>
          <p:nvPr/>
        </p:nvGrpSpPr>
        <p:grpSpPr>
          <a:xfrm>
            <a:off x="6418586" y="4648200"/>
            <a:ext cx="1730375" cy="652879"/>
            <a:chOff x="3429000" y="5029200"/>
            <a:chExt cx="1730375" cy="652879"/>
          </a:xfrm>
        </p:grpSpPr>
        <p:grpSp>
          <p:nvGrpSpPr>
            <p:cNvPr id="41" name="Group 156"/>
            <p:cNvGrpSpPr>
              <a:grpSpLocks/>
            </p:cNvGrpSpPr>
            <p:nvPr/>
          </p:nvGrpSpPr>
          <p:grpSpPr bwMode="auto">
            <a:xfrm flipV="1">
              <a:off x="3429000" y="5191125"/>
              <a:ext cx="239713" cy="314325"/>
              <a:chOff x="4137352" y="4229201"/>
              <a:chExt cx="239387" cy="313705"/>
            </a:xfrm>
          </p:grpSpPr>
          <p:sp>
            <p:nvSpPr>
              <p:cNvPr id="42" name="Freeform 8"/>
              <p:cNvSpPr>
                <a:spLocks/>
              </p:cNvSpPr>
              <p:nvPr/>
            </p:nvSpPr>
            <p:spPr bwMode="auto">
              <a:xfrm>
                <a:off x="4137352" y="4382568"/>
                <a:ext cx="238125" cy="160338"/>
              </a:xfrm>
              <a:custGeom>
                <a:avLst/>
                <a:gdLst>
                  <a:gd name="T0" fmla="*/ 0 w 150"/>
                  <a:gd name="T1" fmla="*/ 0 h 101"/>
                  <a:gd name="T2" fmla="*/ 2147483647 w 150"/>
                  <a:gd name="T3" fmla="*/ 2147483647 h 101"/>
                  <a:gd name="T4" fmla="*/ 0 60000 65536"/>
                  <a:gd name="T5" fmla="*/ 0 60000 65536"/>
                  <a:gd name="T6" fmla="*/ 0 w 150"/>
                  <a:gd name="T7" fmla="*/ 0 h 101"/>
                  <a:gd name="T8" fmla="*/ 150 w 150"/>
                  <a:gd name="T9" fmla="*/ 101 h 10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50" h="101">
                    <a:moveTo>
                      <a:pt x="0" y="0"/>
                    </a:moveTo>
                    <a:lnTo>
                      <a:pt x="150" y="101"/>
                    </a:lnTo>
                  </a:path>
                </a:pathLst>
              </a:custGeom>
              <a:noFill/>
              <a:ln w="31750" cmpd="sng">
                <a:solidFill>
                  <a:srgbClr val="009BD2"/>
                </a:solidFill>
                <a:round/>
                <a:headEnd type="oval" w="sm" len="sm"/>
                <a:tailEnd type="stealth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43" name="Freeform 8"/>
              <p:cNvSpPr>
                <a:spLocks/>
              </p:cNvSpPr>
              <p:nvPr/>
            </p:nvSpPr>
            <p:spPr bwMode="auto">
              <a:xfrm flipV="1">
                <a:off x="4138614" y="4229201"/>
                <a:ext cx="238125" cy="152400"/>
              </a:xfrm>
              <a:custGeom>
                <a:avLst/>
                <a:gdLst>
                  <a:gd name="T0" fmla="*/ 0 w 150"/>
                  <a:gd name="T1" fmla="*/ 0 h 101"/>
                  <a:gd name="T2" fmla="*/ 2147483647 w 150"/>
                  <a:gd name="T3" fmla="*/ 2147483647 h 101"/>
                  <a:gd name="T4" fmla="*/ 0 60000 65536"/>
                  <a:gd name="T5" fmla="*/ 0 60000 65536"/>
                  <a:gd name="T6" fmla="*/ 0 w 150"/>
                  <a:gd name="T7" fmla="*/ 0 h 101"/>
                  <a:gd name="T8" fmla="*/ 150 w 150"/>
                  <a:gd name="T9" fmla="*/ 101 h 10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50" h="101">
                    <a:moveTo>
                      <a:pt x="0" y="0"/>
                    </a:moveTo>
                    <a:lnTo>
                      <a:pt x="150" y="101"/>
                    </a:lnTo>
                  </a:path>
                </a:pathLst>
              </a:custGeom>
              <a:noFill/>
              <a:ln w="31750" cmpd="sng">
                <a:solidFill>
                  <a:srgbClr val="009BD2"/>
                </a:solidFill>
                <a:round/>
                <a:headEnd type="oval" w="sm" len="sm"/>
                <a:tailEnd type="stealth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  <p:sp>
          <p:nvSpPr>
            <p:cNvPr id="50" name="TextBox 164"/>
            <p:cNvSpPr txBox="1">
              <a:spLocks noChangeArrowheads="1"/>
            </p:cNvSpPr>
            <p:nvPr/>
          </p:nvSpPr>
          <p:spPr bwMode="auto">
            <a:xfrm>
              <a:off x="3609975" y="5029200"/>
              <a:ext cx="15494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next list link</a:t>
              </a:r>
            </a:p>
          </p:txBody>
        </p:sp>
        <p:sp>
          <p:nvSpPr>
            <p:cNvPr id="51" name="TextBox 165"/>
            <p:cNvSpPr txBox="1">
              <a:spLocks noChangeArrowheads="1"/>
            </p:cNvSpPr>
            <p:nvPr/>
          </p:nvSpPr>
          <p:spPr bwMode="auto">
            <a:xfrm>
              <a:off x="3609975" y="5343525"/>
              <a:ext cx="15494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list item</a:t>
              </a: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4495800" y="5391031"/>
            <a:ext cx="2066925" cy="894179"/>
            <a:chOff x="5934075" y="5049421"/>
            <a:chExt cx="2066925" cy="894179"/>
          </a:xfrm>
        </p:grpSpPr>
        <p:grpSp>
          <p:nvGrpSpPr>
            <p:cNvPr id="52" name="Group 166"/>
            <p:cNvGrpSpPr>
              <a:grpSpLocks/>
            </p:cNvGrpSpPr>
            <p:nvPr/>
          </p:nvGrpSpPr>
          <p:grpSpPr bwMode="auto">
            <a:xfrm flipV="1">
              <a:off x="6465888" y="5087521"/>
              <a:ext cx="239712" cy="314325"/>
              <a:chOff x="4137352" y="4229201"/>
              <a:chExt cx="239387" cy="313705"/>
            </a:xfrm>
          </p:grpSpPr>
          <p:sp>
            <p:nvSpPr>
              <p:cNvPr id="53" name="Freeform 8"/>
              <p:cNvSpPr>
                <a:spLocks/>
              </p:cNvSpPr>
              <p:nvPr/>
            </p:nvSpPr>
            <p:spPr bwMode="auto">
              <a:xfrm>
                <a:off x="4137352" y="4382568"/>
                <a:ext cx="238125" cy="160338"/>
              </a:xfrm>
              <a:custGeom>
                <a:avLst/>
                <a:gdLst>
                  <a:gd name="T0" fmla="*/ 0 w 150"/>
                  <a:gd name="T1" fmla="*/ 0 h 101"/>
                  <a:gd name="T2" fmla="*/ 2147483647 w 150"/>
                  <a:gd name="T3" fmla="*/ 2147483647 h 101"/>
                  <a:gd name="T4" fmla="*/ 0 60000 65536"/>
                  <a:gd name="T5" fmla="*/ 0 60000 65536"/>
                  <a:gd name="T6" fmla="*/ 0 w 150"/>
                  <a:gd name="T7" fmla="*/ 0 h 101"/>
                  <a:gd name="T8" fmla="*/ 150 w 150"/>
                  <a:gd name="T9" fmla="*/ 101 h 10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50" h="101">
                    <a:moveTo>
                      <a:pt x="0" y="0"/>
                    </a:moveTo>
                    <a:lnTo>
                      <a:pt x="150" y="101"/>
                    </a:lnTo>
                  </a:path>
                </a:pathLst>
              </a:custGeom>
              <a:noFill/>
              <a:ln w="31750" cmpd="sng">
                <a:solidFill>
                  <a:srgbClr val="009BD2"/>
                </a:solidFill>
                <a:round/>
                <a:headEnd type="oval" w="sm" len="sm"/>
                <a:tailEnd type="stealth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54" name="Freeform 8"/>
              <p:cNvSpPr>
                <a:spLocks/>
              </p:cNvSpPr>
              <p:nvPr/>
            </p:nvSpPr>
            <p:spPr bwMode="auto">
              <a:xfrm flipV="1">
                <a:off x="4138614" y="4229201"/>
                <a:ext cx="238125" cy="152400"/>
              </a:xfrm>
              <a:custGeom>
                <a:avLst/>
                <a:gdLst>
                  <a:gd name="T0" fmla="*/ 0 w 150"/>
                  <a:gd name="T1" fmla="*/ 0 h 101"/>
                  <a:gd name="T2" fmla="*/ 2147483647 w 150"/>
                  <a:gd name="T3" fmla="*/ 2147483647 h 101"/>
                  <a:gd name="T4" fmla="*/ 0 60000 65536"/>
                  <a:gd name="T5" fmla="*/ 0 60000 65536"/>
                  <a:gd name="T6" fmla="*/ 0 w 150"/>
                  <a:gd name="T7" fmla="*/ 0 h 101"/>
                  <a:gd name="T8" fmla="*/ 150 w 150"/>
                  <a:gd name="T9" fmla="*/ 101 h 10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50" h="101">
                    <a:moveTo>
                      <a:pt x="0" y="0"/>
                    </a:moveTo>
                    <a:lnTo>
                      <a:pt x="150" y="101"/>
                    </a:lnTo>
                  </a:path>
                </a:pathLst>
              </a:custGeom>
              <a:noFill/>
              <a:ln w="31750" cmpd="sng">
                <a:solidFill>
                  <a:srgbClr val="009BD2"/>
                </a:solidFill>
                <a:round/>
                <a:headEnd type="oval" w="sm" len="sm"/>
                <a:tailEnd type="stealth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  <p:grpSp>
          <p:nvGrpSpPr>
            <p:cNvPr id="55" name="Group 169"/>
            <p:cNvGrpSpPr>
              <a:grpSpLocks/>
            </p:cNvGrpSpPr>
            <p:nvPr/>
          </p:nvGrpSpPr>
          <p:grpSpPr bwMode="auto">
            <a:xfrm flipV="1">
              <a:off x="6199188" y="5258971"/>
              <a:ext cx="239712" cy="314325"/>
              <a:chOff x="4137352" y="4229201"/>
              <a:chExt cx="239387" cy="313705"/>
            </a:xfrm>
          </p:grpSpPr>
          <p:sp>
            <p:nvSpPr>
              <p:cNvPr id="56" name="Freeform 8"/>
              <p:cNvSpPr>
                <a:spLocks/>
              </p:cNvSpPr>
              <p:nvPr/>
            </p:nvSpPr>
            <p:spPr bwMode="auto">
              <a:xfrm>
                <a:off x="4137352" y="4382568"/>
                <a:ext cx="238125" cy="160338"/>
              </a:xfrm>
              <a:custGeom>
                <a:avLst/>
                <a:gdLst>
                  <a:gd name="T0" fmla="*/ 0 w 150"/>
                  <a:gd name="T1" fmla="*/ 0 h 101"/>
                  <a:gd name="T2" fmla="*/ 2147483647 w 150"/>
                  <a:gd name="T3" fmla="*/ 2147483647 h 101"/>
                  <a:gd name="T4" fmla="*/ 0 60000 65536"/>
                  <a:gd name="T5" fmla="*/ 0 60000 65536"/>
                  <a:gd name="T6" fmla="*/ 0 w 150"/>
                  <a:gd name="T7" fmla="*/ 0 h 101"/>
                  <a:gd name="T8" fmla="*/ 150 w 150"/>
                  <a:gd name="T9" fmla="*/ 101 h 10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50" h="101">
                    <a:moveTo>
                      <a:pt x="0" y="0"/>
                    </a:moveTo>
                    <a:lnTo>
                      <a:pt x="150" y="101"/>
                    </a:lnTo>
                  </a:path>
                </a:pathLst>
              </a:custGeom>
              <a:noFill/>
              <a:ln w="31750" cmpd="sng">
                <a:solidFill>
                  <a:srgbClr val="009BD2"/>
                </a:solidFill>
                <a:round/>
                <a:headEnd type="oval" w="sm" len="sm"/>
                <a:tailEnd type="stealth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57" name="Freeform 8"/>
              <p:cNvSpPr>
                <a:spLocks/>
              </p:cNvSpPr>
              <p:nvPr/>
            </p:nvSpPr>
            <p:spPr bwMode="auto">
              <a:xfrm flipV="1">
                <a:off x="4138614" y="4229201"/>
                <a:ext cx="238125" cy="152400"/>
              </a:xfrm>
              <a:custGeom>
                <a:avLst/>
                <a:gdLst>
                  <a:gd name="T0" fmla="*/ 0 w 150"/>
                  <a:gd name="T1" fmla="*/ 0 h 101"/>
                  <a:gd name="T2" fmla="*/ 2147483647 w 150"/>
                  <a:gd name="T3" fmla="*/ 2147483647 h 101"/>
                  <a:gd name="T4" fmla="*/ 0 60000 65536"/>
                  <a:gd name="T5" fmla="*/ 0 60000 65536"/>
                  <a:gd name="T6" fmla="*/ 0 w 150"/>
                  <a:gd name="T7" fmla="*/ 0 h 101"/>
                  <a:gd name="T8" fmla="*/ 150 w 150"/>
                  <a:gd name="T9" fmla="*/ 101 h 10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50" h="101">
                    <a:moveTo>
                      <a:pt x="0" y="0"/>
                    </a:moveTo>
                    <a:lnTo>
                      <a:pt x="150" y="101"/>
                    </a:lnTo>
                  </a:path>
                </a:pathLst>
              </a:custGeom>
              <a:noFill/>
              <a:ln w="31750" cmpd="sng">
                <a:solidFill>
                  <a:srgbClr val="009BD2"/>
                </a:solidFill>
                <a:round/>
                <a:headEnd type="oval" w="sm" len="sm"/>
                <a:tailEnd type="stealth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  <p:grpSp>
          <p:nvGrpSpPr>
            <p:cNvPr id="58" name="Group 172"/>
            <p:cNvGrpSpPr>
              <a:grpSpLocks/>
            </p:cNvGrpSpPr>
            <p:nvPr/>
          </p:nvGrpSpPr>
          <p:grpSpPr bwMode="auto">
            <a:xfrm flipV="1">
              <a:off x="5934075" y="5430421"/>
              <a:ext cx="239713" cy="314325"/>
              <a:chOff x="4137352" y="4229201"/>
              <a:chExt cx="239387" cy="313705"/>
            </a:xfrm>
          </p:grpSpPr>
          <p:sp>
            <p:nvSpPr>
              <p:cNvPr id="59" name="Freeform 8"/>
              <p:cNvSpPr>
                <a:spLocks/>
              </p:cNvSpPr>
              <p:nvPr/>
            </p:nvSpPr>
            <p:spPr bwMode="auto">
              <a:xfrm>
                <a:off x="4137352" y="4382568"/>
                <a:ext cx="238125" cy="160338"/>
              </a:xfrm>
              <a:custGeom>
                <a:avLst/>
                <a:gdLst>
                  <a:gd name="T0" fmla="*/ 0 w 150"/>
                  <a:gd name="T1" fmla="*/ 0 h 101"/>
                  <a:gd name="T2" fmla="*/ 2147483647 w 150"/>
                  <a:gd name="T3" fmla="*/ 2147483647 h 101"/>
                  <a:gd name="T4" fmla="*/ 0 60000 65536"/>
                  <a:gd name="T5" fmla="*/ 0 60000 65536"/>
                  <a:gd name="T6" fmla="*/ 0 w 150"/>
                  <a:gd name="T7" fmla="*/ 0 h 101"/>
                  <a:gd name="T8" fmla="*/ 150 w 150"/>
                  <a:gd name="T9" fmla="*/ 101 h 10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50" h="101">
                    <a:moveTo>
                      <a:pt x="0" y="0"/>
                    </a:moveTo>
                    <a:lnTo>
                      <a:pt x="150" y="101"/>
                    </a:lnTo>
                  </a:path>
                </a:pathLst>
              </a:custGeom>
              <a:noFill/>
              <a:ln w="31750" cmpd="sng">
                <a:solidFill>
                  <a:srgbClr val="009BD2"/>
                </a:solidFill>
                <a:round/>
                <a:headEnd type="oval" w="sm" len="sm"/>
                <a:tailEnd type="stealth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60" name="Freeform 8"/>
              <p:cNvSpPr>
                <a:spLocks/>
              </p:cNvSpPr>
              <p:nvPr/>
            </p:nvSpPr>
            <p:spPr bwMode="auto">
              <a:xfrm flipV="1">
                <a:off x="4138614" y="4229201"/>
                <a:ext cx="238125" cy="152400"/>
              </a:xfrm>
              <a:custGeom>
                <a:avLst/>
                <a:gdLst>
                  <a:gd name="T0" fmla="*/ 0 w 150"/>
                  <a:gd name="T1" fmla="*/ 0 h 101"/>
                  <a:gd name="T2" fmla="*/ 2147483647 w 150"/>
                  <a:gd name="T3" fmla="*/ 2147483647 h 101"/>
                  <a:gd name="T4" fmla="*/ 0 60000 65536"/>
                  <a:gd name="T5" fmla="*/ 0 60000 65536"/>
                  <a:gd name="T6" fmla="*/ 0 w 150"/>
                  <a:gd name="T7" fmla="*/ 0 h 101"/>
                  <a:gd name="T8" fmla="*/ 150 w 150"/>
                  <a:gd name="T9" fmla="*/ 101 h 10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50" h="101">
                    <a:moveTo>
                      <a:pt x="0" y="0"/>
                    </a:moveTo>
                    <a:lnTo>
                      <a:pt x="150" y="101"/>
                    </a:lnTo>
                  </a:path>
                </a:pathLst>
              </a:custGeom>
              <a:noFill/>
              <a:ln w="31750" cmpd="sng">
                <a:solidFill>
                  <a:srgbClr val="009BD2"/>
                </a:solidFill>
                <a:round/>
                <a:headEnd type="oval" w="sm" len="sm"/>
                <a:tailEnd type="stealth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  <p:sp>
          <p:nvSpPr>
            <p:cNvPr id="61" name="Flowchart: Connector 60"/>
            <p:cNvSpPr/>
            <p:nvPr/>
          </p:nvSpPr>
          <p:spPr>
            <a:xfrm flipV="1">
              <a:off x="6721475" y="5049421"/>
              <a:ext cx="44450" cy="46038"/>
            </a:xfrm>
            <a:prstGeom prst="flowChartConnector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62" name="TextBox 176"/>
            <p:cNvSpPr txBox="1">
              <a:spLocks noChangeArrowheads="1"/>
            </p:cNvSpPr>
            <p:nvPr/>
          </p:nvSpPr>
          <p:spPr bwMode="auto">
            <a:xfrm>
              <a:off x="6105525" y="5605046"/>
              <a:ext cx="1381125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lvl="0" eaLnBrk="1" fontAlgn="base" hangingPunct="1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en-US" altLang="en-US" sz="1600" kern="0" dirty="0" smtClean="0">
                  <a:solidFill>
                    <a:srgbClr val="000000"/>
                  </a:solidFill>
                </a:rPr>
                <a:t>item 1</a:t>
              </a:r>
              <a:endParaRPr kumimoji="0" lang="en-US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63" name="TextBox 177"/>
            <p:cNvSpPr txBox="1">
              <a:spLocks noChangeArrowheads="1"/>
            </p:cNvSpPr>
            <p:nvPr/>
          </p:nvSpPr>
          <p:spPr bwMode="auto">
            <a:xfrm>
              <a:off x="6365875" y="5428834"/>
              <a:ext cx="1381125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lvl="0" eaLnBrk="1" fontAlgn="base" hangingPunct="1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en-US" altLang="en-US" sz="1600" kern="0" dirty="0" smtClean="0">
                  <a:solidFill>
                    <a:srgbClr val="000000"/>
                  </a:solidFill>
                </a:rPr>
                <a:t>item </a:t>
              </a:r>
              <a:r>
                <a:rPr lang="en-US" altLang="en-US" sz="1600" kern="0" dirty="0">
                  <a:solidFill>
                    <a:srgbClr val="000000"/>
                  </a:solidFill>
                </a:rPr>
                <a:t>2</a:t>
              </a:r>
              <a:endParaRPr kumimoji="0" lang="en-US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64" name="TextBox 178"/>
            <p:cNvSpPr txBox="1">
              <a:spLocks noChangeArrowheads="1"/>
            </p:cNvSpPr>
            <p:nvPr/>
          </p:nvSpPr>
          <p:spPr bwMode="auto">
            <a:xfrm>
              <a:off x="6619875" y="5274846"/>
              <a:ext cx="1381125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item 3</a:t>
              </a: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5638799" y="2332168"/>
            <a:ext cx="2380321" cy="1325429"/>
            <a:chOff x="3789363" y="4120699"/>
            <a:chExt cx="1494718" cy="832301"/>
          </a:xfrm>
        </p:grpSpPr>
        <p:sp>
          <p:nvSpPr>
            <p:cNvPr id="36" name="Freeform 8"/>
            <p:cNvSpPr>
              <a:spLocks/>
            </p:cNvSpPr>
            <p:nvPr/>
          </p:nvSpPr>
          <p:spPr bwMode="auto">
            <a:xfrm flipV="1">
              <a:off x="4132263" y="4224338"/>
              <a:ext cx="238125" cy="160337"/>
            </a:xfrm>
            <a:custGeom>
              <a:avLst/>
              <a:gdLst>
                <a:gd name="T0" fmla="*/ 0 w 150"/>
                <a:gd name="T1" fmla="*/ 0 h 101"/>
                <a:gd name="T2" fmla="*/ 2147483647 w 150"/>
                <a:gd name="T3" fmla="*/ 2147483647 h 101"/>
                <a:gd name="T4" fmla="*/ 0 60000 65536"/>
                <a:gd name="T5" fmla="*/ 0 60000 65536"/>
                <a:gd name="T6" fmla="*/ 0 w 150"/>
                <a:gd name="T7" fmla="*/ 0 h 101"/>
                <a:gd name="T8" fmla="*/ 150 w 150"/>
                <a:gd name="T9" fmla="*/ 101 h 10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50" h="101">
                  <a:moveTo>
                    <a:pt x="0" y="0"/>
                  </a:moveTo>
                  <a:lnTo>
                    <a:pt x="150" y="101"/>
                  </a:lnTo>
                </a:path>
              </a:pathLst>
            </a:custGeom>
            <a:noFill/>
            <a:ln w="38100" cmpd="sng">
              <a:solidFill>
                <a:srgbClr val="000000"/>
              </a:solidFill>
              <a:round/>
              <a:headEnd type="oval" w="sm" len="sm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grpSp>
          <p:nvGrpSpPr>
            <p:cNvPr id="37" name="Group 5"/>
            <p:cNvGrpSpPr>
              <a:grpSpLocks/>
            </p:cNvGrpSpPr>
            <p:nvPr/>
          </p:nvGrpSpPr>
          <p:grpSpPr bwMode="auto">
            <a:xfrm flipV="1">
              <a:off x="4132263" y="4564063"/>
              <a:ext cx="239712" cy="314325"/>
              <a:chOff x="4137352" y="4229201"/>
              <a:chExt cx="239387" cy="313705"/>
            </a:xfrm>
          </p:grpSpPr>
          <p:sp>
            <p:nvSpPr>
              <p:cNvPr id="38" name="Freeform 8"/>
              <p:cNvSpPr>
                <a:spLocks/>
              </p:cNvSpPr>
              <p:nvPr/>
            </p:nvSpPr>
            <p:spPr bwMode="auto">
              <a:xfrm>
                <a:off x="4137352" y="4382568"/>
                <a:ext cx="238125" cy="160338"/>
              </a:xfrm>
              <a:custGeom>
                <a:avLst/>
                <a:gdLst>
                  <a:gd name="T0" fmla="*/ 0 w 150"/>
                  <a:gd name="T1" fmla="*/ 0 h 101"/>
                  <a:gd name="T2" fmla="*/ 2147483647 w 150"/>
                  <a:gd name="T3" fmla="*/ 2147483647 h 101"/>
                  <a:gd name="T4" fmla="*/ 0 60000 65536"/>
                  <a:gd name="T5" fmla="*/ 0 60000 65536"/>
                  <a:gd name="T6" fmla="*/ 0 w 150"/>
                  <a:gd name="T7" fmla="*/ 0 h 101"/>
                  <a:gd name="T8" fmla="*/ 150 w 150"/>
                  <a:gd name="T9" fmla="*/ 101 h 10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50" h="101">
                    <a:moveTo>
                      <a:pt x="0" y="0"/>
                    </a:moveTo>
                    <a:lnTo>
                      <a:pt x="150" y="101"/>
                    </a:lnTo>
                  </a:path>
                </a:pathLst>
              </a:custGeom>
              <a:noFill/>
              <a:ln w="38100" cmpd="sng">
                <a:solidFill>
                  <a:srgbClr val="000000"/>
                </a:solidFill>
                <a:round/>
                <a:headEnd type="oval" w="sm" len="sm"/>
                <a:tailEnd type="stealth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9" name="Freeform 8"/>
              <p:cNvSpPr>
                <a:spLocks/>
              </p:cNvSpPr>
              <p:nvPr/>
            </p:nvSpPr>
            <p:spPr bwMode="auto">
              <a:xfrm flipV="1">
                <a:off x="4138614" y="4229201"/>
                <a:ext cx="238125" cy="152400"/>
              </a:xfrm>
              <a:custGeom>
                <a:avLst/>
                <a:gdLst>
                  <a:gd name="T0" fmla="*/ 0 w 150"/>
                  <a:gd name="T1" fmla="*/ 0 h 101"/>
                  <a:gd name="T2" fmla="*/ 2147483647 w 150"/>
                  <a:gd name="T3" fmla="*/ 2147483647 h 101"/>
                  <a:gd name="T4" fmla="*/ 0 60000 65536"/>
                  <a:gd name="T5" fmla="*/ 0 60000 65536"/>
                  <a:gd name="T6" fmla="*/ 0 w 150"/>
                  <a:gd name="T7" fmla="*/ 0 h 101"/>
                  <a:gd name="T8" fmla="*/ 150 w 150"/>
                  <a:gd name="T9" fmla="*/ 101 h 10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50" h="101">
                    <a:moveTo>
                      <a:pt x="0" y="0"/>
                    </a:moveTo>
                    <a:lnTo>
                      <a:pt x="150" y="101"/>
                    </a:lnTo>
                  </a:path>
                </a:pathLst>
              </a:custGeom>
              <a:noFill/>
              <a:ln w="38100" cmpd="sng">
                <a:solidFill>
                  <a:srgbClr val="000000"/>
                </a:solidFill>
                <a:round/>
                <a:headEnd type="oval" w="sm" len="sm"/>
                <a:tailEnd type="stealth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3789363" y="4154488"/>
              <a:ext cx="725487" cy="798512"/>
            </a:xfrm>
            <a:custGeom>
              <a:avLst/>
              <a:gdLst>
                <a:gd name="connsiteX0" fmla="*/ 126 w 747838"/>
                <a:gd name="connsiteY0" fmla="*/ 371609 h 797853"/>
                <a:gd name="connsiteX1" fmla="*/ 4888 w 747838"/>
                <a:gd name="connsiteY1" fmla="*/ 359703 h 797853"/>
                <a:gd name="connsiteX2" fmla="*/ 7269 w 747838"/>
                <a:gd name="connsiteY2" fmla="*/ 352559 h 797853"/>
                <a:gd name="connsiteX3" fmla="*/ 12032 w 747838"/>
                <a:gd name="connsiteY3" fmla="*/ 345416 h 797853"/>
                <a:gd name="connsiteX4" fmla="*/ 21557 w 747838"/>
                <a:gd name="connsiteY4" fmla="*/ 316841 h 797853"/>
                <a:gd name="connsiteX5" fmla="*/ 23938 w 747838"/>
                <a:gd name="connsiteY5" fmla="*/ 309697 h 797853"/>
                <a:gd name="connsiteX6" fmla="*/ 26319 w 747838"/>
                <a:gd name="connsiteY6" fmla="*/ 302553 h 797853"/>
                <a:gd name="connsiteX7" fmla="*/ 31082 w 747838"/>
                <a:gd name="connsiteY7" fmla="*/ 295409 h 797853"/>
                <a:gd name="connsiteX8" fmla="*/ 33463 w 747838"/>
                <a:gd name="connsiteY8" fmla="*/ 288266 h 797853"/>
                <a:gd name="connsiteX9" fmla="*/ 42988 w 747838"/>
                <a:gd name="connsiteY9" fmla="*/ 273978 h 797853"/>
                <a:gd name="connsiteX10" fmla="*/ 54894 w 747838"/>
                <a:gd name="connsiteY10" fmla="*/ 254928 h 797853"/>
                <a:gd name="connsiteX11" fmla="*/ 64419 w 747838"/>
                <a:gd name="connsiteY11" fmla="*/ 233497 h 797853"/>
                <a:gd name="connsiteX12" fmla="*/ 71563 w 747838"/>
                <a:gd name="connsiteY12" fmla="*/ 228734 h 797853"/>
                <a:gd name="connsiteX13" fmla="*/ 81088 w 747838"/>
                <a:gd name="connsiteY13" fmla="*/ 216828 h 797853"/>
                <a:gd name="connsiteX14" fmla="*/ 90613 w 747838"/>
                <a:gd name="connsiteY14" fmla="*/ 202541 h 797853"/>
                <a:gd name="connsiteX15" fmla="*/ 95376 w 747838"/>
                <a:gd name="connsiteY15" fmla="*/ 195397 h 797853"/>
                <a:gd name="connsiteX16" fmla="*/ 102519 w 747838"/>
                <a:gd name="connsiteY16" fmla="*/ 193016 h 797853"/>
                <a:gd name="connsiteX17" fmla="*/ 114426 w 747838"/>
                <a:gd name="connsiteY17" fmla="*/ 178728 h 797853"/>
                <a:gd name="connsiteX18" fmla="*/ 121569 w 747838"/>
                <a:gd name="connsiteY18" fmla="*/ 173966 h 797853"/>
                <a:gd name="connsiteX19" fmla="*/ 126332 w 747838"/>
                <a:gd name="connsiteY19" fmla="*/ 166822 h 797853"/>
                <a:gd name="connsiteX20" fmla="*/ 140619 w 747838"/>
                <a:gd name="connsiteY20" fmla="*/ 157297 h 797853"/>
                <a:gd name="connsiteX21" fmla="*/ 150144 w 747838"/>
                <a:gd name="connsiteY21" fmla="*/ 147772 h 797853"/>
                <a:gd name="connsiteX22" fmla="*/ 159669 w 747838"/>
                <a:gd name="connsiteY22" fmla="*/ 138247 h 797853"/>
                <a:gd name="connsiteX23" fmla="*/ 162051 w 747838"/>
                <a:gd name="connsiteY23" fmla="*/ 131103 h 797853"/>
                <a:gd name="connsiteX24" fmla="*/ 176338 w 747838"/>
                <a:gd name="connsiteY24" fmla="*/ 126341 h 797853"/>
                <a:gd name="connsiteX25" fmla="*/ 183482 w 747838"/>
                <a:gd name="connsiteY25" fmla="*/ 121578 h 797853"/>
                <a:gd name="connsiteX26" fmla="*/ 188244 w 747838"/>
                <a:gd name="connsiteY26" fmla="*/ 114434 h 797853"/>
                <a:gd name="connsiteX27" fmla="*/ 195388 w 747838"/>
                <a:gd name="connsiteY27" fmla="*/ 112053 h 797853"/>
                <a:gd name="connsiteX28" fmla="*/ 209676 w 747838"/>
                <a:gd name="connsiteY28" fmla="*/ 102528 h 797853"/>
                <a:gd name="connsiteX29" fmla="*/ 216819 w 747838"/>
                <a:gd name="connsiteY29" fmla="*/ 95384 h 797853"/>
                <a:gd name="connsiteX30" fmla="*/ 223963 w 747838"/>
                <a:gd name="connsiteY30" fmla="*/ 93003 h 797853"/>
                <a:gd name="connsiteX31" fmla="*/ 231107 w 747838"/>
                <a:gd name="connsiteY31" fmla="*/ 85859 h 797853"/>
                <a:gd name="connsiteX32" fmla="*/ 252538 w 747838"/>
                <a:gd name="connsiteY32" fmla="*/ 71572 h 797853"/>
                <a:gd name="connsiteX33" fmla="*/ 266826 w 747838"/>
                <a:gd name="connsiteY33" fmla="*/ 62047 h 797853"/>
                <a:gd name="connsiteX34" fmla="*/ 273969 w 747838"/>
                <a:gd name="connsiteY34" fmla="*/ 59666 h 797853"/>
                <a:gd name="connsiteX35" fmla="*/ 297782 w 747838"/>
                <a:gd name="connsiteY35" fmla="*/ 47759 h 797853"/>
                <a:gd name="connsiteX36" fmla="*/ 312069 w 747838"/>
                <a:gd name="connsiteY36" fmla="*/ 42997 h 797853"/>
                <a:gd name="connsiteX37" fmla="*/ 328738 w 747838"/>
                <a:gd name="connsiteY37" fmla="*/ 35853 h 797853"/>
                <a:gd name="connsiteX38" fmla="*/ 343026 w 747838"/>
                <a:gd name="connsiteY38" fmla="*/ 31091 h 797853"/>
                <a:gd name="connsiteX39" fmla="*/ 350169 w 747838"/>
                <a:gd name="connsiteY39" fmla="*/ 28709 h 797853"/>
                <a:gd name="connsiteX40" fmla="*/ 378744 w 747838"/>
                <a:gd name="connsiteY40" fmla="*/ 26328 h 797853"/>
                <a:gd name="connsiteX41" fmla="*/ 407319 w 747838"/>
                <a:gd name="connsiteY41" fmla="*/ 21566 h 797853"/>
                <a:gd name="connsiteX42" fmla="*/ 421607 w 747838"/>
                <a:gd name="connsiteY42" fmla="*/ 19184 h 797853"/>
                <a:gd name="connsiteX43" fmla="*/ 428751 w 747838"/>
                <a:gd name="connsiteY43" fmla="*/ 16803 h 797853"/>
                <a:gd name="connsiteX44" fmla="*/ 450182 w 747838"/>
                <a:gd name="connsiteY44" fmla="*/ 14422 h 797853"/>
                <a:gd name="connsiteX45" fmla="*/ 464469 w 747838"/>
                <a:gd name="connsiteY45" fmla="*/ 9659 h 797853"/>
                <a:gd name="connsiteX46" fmla="*/ 471613 w 747838"/>
                <a:gd name="connsiteY46" fmla="*/ 7278 h 797853"/>
                <a:gd name="connsiteX47" fmla="*/ 493044 w 747838"/>
                <a:gd name="connsiteY47" fmla="*/ 4897 h 797853"/>
                <a:gd name="connsiteX48" fmla="*/ 512094 w 747838"/>
                <a:gd name="connsiteY48" fmla="*/ 134 h 797853"/>
                <a:gd name="connsiteX49" fmla="*/ 540669 w 747838"/>
                <a:gd name="connsiteY49" fmla="*/ 4897 h 797853"/>
                <a:gd name="connsiteX50" fmla="*/ 554957 w 747838"/>
                <a:gd name="connsiteY50" fmla="*/ 14422 h 797853"/>
                <a:gd name="connsiteX51" fmla="*/ 569244 w 747838"/>
                <a:gd name="connsiteY51" fmla="*/ 19184 h 797853"/>
                <a:gd name="connsiteX52" fmla="*/ 576388 w 747838"/>
                <a:gd name="connsiteY52" fmla="*/ 21566 h 797853"/>
                <a:gd name="connsiteX53" fmla="*/ 590676 w 747838"/>
                <a:gd name="connsiteY53" fmla="*/ 31091 h 797853"/>
                <a:gd name="connsiteX54" fmla="*/ 597819 w 747838"/>
                <a:gd name="connsiteY54" fmla="*/ 35853 h 797853"/>
                <a:gd name="connsiteX55" fmla="*/ 609726 w 747838"/>
                <a:gd name="connsiteY55" fmla="*/ 47759 h 797853"/>
                <a:gd name="connsiteX56" fmla="*/ 621632 w 747838"/>
                <a:gd name="connsiteY56" fmla="*/ 57284 h 797853"/>
                <a:gd name="connsiteX57" fmla="*/ 628776 w 747838"/>
                <a:gd name="connsiteY57" fmla="*/ 71572 h 797853"/>
                <a:gd name="connsiteX58" fmla="*/ 635919 w 747838"/>
                <a:gd name="connsiteY58" fmla="*/ 76334 h 797853"/>
                <a:gd name="connsiteX59" fmla="*/ 643063 w 747838"/>
                <a:gd name="connsiteY59" fmla="*/ 90622 h 797853"/>
                <a:gd name="connsiteX60" fmla="*/ 645444 w 747838"/>
                <a:gd name="connsiteY60" fmla="*/ 97766 h 797853"/>
                <a:gd name="connsiteX61" fmla="*/ 652588 w 747838"/>
                <a:gd name="connsiteY61" fmla="*/ 102528 h 797853"/>
                <a:gd name="connsiteX62" fmla="*/ 662113 w 747838"/>
                <a:gd name="connsiteY62" fmla="*/ 116816 h 797853"/>
                <a:gd name="connsiteX63" fmla="*/ 666876 w 747838"/>
                <a:gd name="connsiteY63" fmla="*/ 131103 h 797853"/>
                <a:gd name="connsiteX64" fmla="*/ 671638 w 747838"/>
                <a:gd name="connsiteY64" fmla="*/ 138247 h 797853"/>
                <a:gd name="connsiteX65" fmla="*/ 678782 w 747838"/>
                <a:gd name="connsiteY65" fmla="*/ 152534 h 797853"/>
                <a:gd name="connsiteX66" fmla="*/ 681163 w 747838"/>
                <a:gd name="connsiteY66" fmla="*/ 159678 h 797853"/>
                <a:gd name="connsiteX67" fmla="*/ 690688 w 747838"/>
                <a:gd name="connsiteY67" fmla="*/ 176347 h 797853"/>
                <a:gd name="connsiteX68" fmla="*/ 693069 w 747838"/>
                <a:gd name="connsiteY68" fmla="*/ 183491 h 797853"/>
                <a:gd name="connsiteX69" fmla="*/ 697832 w 747838"/>
                <a:gd name="connsiteY69" fmla="*/ 193016 h 797853"/>
                <a:gd name="connsiteX70" fmla="*/ 707357 w 747838"/>
                <a:gd name="connsiteY70" fmla="*/ 214447 h 797853"/>
                <a:gd name="connsiteX71" fmla="*/ 709738 w 747838"/>
                <a:gd name="connsiteY71" fmla="*/ 221591 h 797853"/>
                <a:gd name="connsiteX72" fmla="*/ 714501 w 747838"/>
                <a:gd name="connsiteY72" fmla="*/ 228734 h 797853"/>
                <a:gd name="connsiteX73" fmla="*/ 719263 w 747838"/>
                <a:gd name="connsiteY73" fmla="*/ 247784 h 797853"/>
                <a:gd name="connsiteX74" fmla="*/ 731169 w 747838"/>
                <a:gd name="connsiteY74" fmla="*/ 283503 h 797853"/>
                <a:gd name="connsiteX75" fmla="*/ 738313 w 747838"/>
                <a:gd name="connsiteY75" fmla="*/ 304934 h 797853"/>
                <a:gd name="connsiteX76" fmla="*/ 740694 w 747838"/>
                <a:gd name="connsiteY76" fmla="*/ 312078 h 797853"/>
                <a:gd name="connsiteX77" fmla="*/ 743076 w 747838"/>
                <a:gd name="connsiteY77" fmla="*/ 319222 h 797853"/>
                <a:gd name="connsiteX78" fmla="*/ 745457 w 747838"/>
                <a:gd name="connsiteY78" fmla="*/ 333509 h 797853"/>
                <a:gd name="connsiteX79" fmla="*/ 747838 w 747838"/>
                <a:gd name="connsiteY79" fmla="*/ 343034 h 797853"/>
                <a:gd name="connsiteX80" fmla="*/ 745457 w 747838"/>
                <a:gd name="connsiteY80" fmla="*/ 471622 h 797853"/>
                <a:gd name="connsiteX81" fmla="*/ 733551 w 747838"/>
                <a:gd name="connsiteY81" fmla="*/ 495434 h 797853"/>
                <a:gd name="connsiteX82" fmla="*/ 728788 w 747838"/>
                <a:gd name="connsiteY82" fmla="*/ 502578 h 797853"/>
                <a:gd name="connsiteX83" fmla="*/ 724026 w 747838"/>
                <a:gd name="connsiteY83" fmla="*/ 509722 h 797853"/>
                <a:gd name="connsiteX84" fmla="*/ 719263 w 747838"/>
                <a:gd name="connsiteY84" fmla="*/ 516866 h 797853"/>
                <a:gd name="connsiteX85" fmla="*/ 714501 w 747838"/>
                <a:gd name="connsiteY85" fmla="*/ 531153 h 797853"/>
                <a:gd name="connsiteX86" fmla="*/ 712119 w 747838"/>
                <a:gd name="connsiteY86" fmla="*/ 538297 h 797853"/>
                <a:gd name="connsiteX87" fmla="*/ 702594 w 747838"/>
                <a:gd name="connsiteY87" fmla="*/ 552584 h 797853"/>
                <a:gd name="connsiteX88" fmla="*/ 697832 w 747838"/>
                <a:gd name="connsiteY88" fmla="*/ 569253 h 797853"/>
                <a:gd name="connsiteX89" fmla="*/ 693069 w 747838"/>
                <a:gd name="connsiteY89" fmla="*/ 576397 h 797853"/>
                <a:gd name="connsiteX90" fmla="*/ 688307 w 747838"/>
                <a:gd name="connsiteY90" fmla="*/ 590684 h 797853"/>
                <a:gd name="connsiteX91" fmla="*/ 685926 w 747838"/>
                <a:gd name="connsiteY91" fmla="*/ 597828 h 797853"/>
                <a:gd name="connsiteX92" fmla="*/ 681163 w 747838"/>
                <a:gd name="connsiteY92" fmla="*/ 604972 h 797853"/>
                <a:gd name="connsiteX93" fmla="*/ 671638 w 747838"/>
                <a:gd name="connsiteY93" fmla="*/ 626403 h 797853"/>
                <a:gd name="connsiteX94" fmla="*/ 669257 w 747838"/>
                <a:gd name="connsiteY94" fmla="*/ 633547 h 797853"/>
                <a:gd name="connsiteX95" fmla="*/ 664494 w 747838"/>
                <a:gd name="connsiteY95" fmla="*/ 640691 h 797853"/>
                <a:gd name="connsiteX96" fmla="*/ 654969 w 747838"/>
                <a:gd name="connsiteY96" fmla="*/ 662122 h 797853"/>
                <a:gd name="connsiteX97" fmla="*/ 647826 w 747838"/>
                <a:gd name="connsiteY97" fmla="*/ 676409 h 797853"/>
                <a:gd name="connsiteX98" fmla="*/ 643063 w 747838"/>
                <a:gd name="connsiteY98" fmla="*/ 690697 h 797853"/>
                <a:gd name="connsiteX99" fmla="*/ 633538 w 747838"/>
                <a:gd name="connsiteY99" fmla="*/ 704984 h 797853"/>
                <a:gd name="connsiteX100" fmla="*/ 624013 w 747838"/>
                <a:gd name="connsiteY100" fmla="*/ 728797 h 797853"/>
                <a:gd name="connsiteX101" fmla="*/ 619251 w 747838"/>
                <a:gd name="connsiteY101" fmla="*/ 735941 h 797853"/>
                <a:gd name="connsiteX102" fmla="*/ 612107 w 747838"/>
                <a:gd name="connsiteY102" fmla="*/ 738322 h 797853"/>
                <a:gd name="connsiteX103" fmla="*/ 609726 w 747838"/>
                <a:gd name="connsiteY103" fmla="*/ 745466 h 797853"/>
                <a:gd name="connsiteX104" fmla="*/ 593057 w 747838"/>
                <a:gd name="connsiteY104" fmla="*/ 766897 h 797853"/>
                <a:gd name="connsiteX105" fmla="*/ 583532 w 747838"/>
                <a:gd name="connsiteY105" fmla="*/ 778803 h 797853"/>
                <a:gd name="connsiteX106" fmla="*/ 571626 w 747838"/>
                <a:gd name="connsiteY106" fmla="*/ 793091 h 797853"/>
                <a:gd name="connsiteX107" fmla="*/ 550194 w 747838"/>
                <a:gd name="connsiteY107" fmla="*/ 797853 h 797853"/>
                <a:gd name="connsiteX108" fmla="*/ 490663 w 747838"/>
                <a:gd name="connsiteY108" fmla="*/ 795472 h 797853"/>
                <a:gd name="connsiteX109" fmla="*/ 473994 w 747838"/>
                <a:gd name="connsiteY109" fmla="*/ 790709 h 797853"/>
                <a:gd name="connsiteX110" fmla="*/ 452563 w 747838"/>
                <a:gd name="connsiteY110" fmla="*/ 785947 h 797853"/>
                <a:gd name="connsiteX111" fmla="*/ 438276 w 747838"/>
                <a:gd name="connsiteY111" fmla="*/ 781184 h 797853"/>
                <a:gd name="connsiteX112" fmla="*/ 431132 w 747838"/>
                <a:gd name="connsiteY112" fmla="*/ 776422 h 797853"/>
                <a:gd name="connsiteX113" fmla="*/ 407319 w 747838"/>
                <a:gd name="connsiteY113" fmla="*/ 769278 h 797853"/>
                <a:gd name="connsiteX114" fmla="*/ 385888 w 747838"/>
                <a:gd name="connsiteY114" fmla="*/ 754991 h 797853"/>
                <a:gd name="connsiteX115" fmla="*/ 378744 w 747838"/>
                <a:gd name="connsiteY115" fmla="*/ 750228 h 797853"/>
                <a:gd name="connsiteX116" fmla="*/ 371601 w 747838"/>
                <a:gd name="connsiteY116" fmla="*/ 747847 h 797853"/>
                <a:gd name="connsiteX117" fmla="*/ 357313 w 747838"/>
                <a:gd name="connsiteY117" fmla="*/ 738322 h 797853"/>
                <a:gd name="connsiteX118" fmla="*/ 340644 w 747838"/>
                <a:gd name="connsiteY118" fmla="*/ 733559 h 797853"/>
                <a:gd name="connsiteX119" fmla="*/ 326357 w 747838"/>
                <a:gd name="connsiteY119" fmla="*/ 726416 h 797853"/>
                <a:gd name="connsiteX120" fmla="*/ 312069 w 747838"/>
                <a:gd name="connsiteY120" fmla="*/ 719272 h 797853"/>
                <a:gd name="connsiteX121" fmla="*/ 304926 w 747838"/>
                <a:gd name="connsiteY121" fmla="*/ 714509 h 797853"/>
                <a:gd name="connsiteX122" fmla="*/ 290638 w 747838"/>
                <a:gd name="connsiteY122" fmla="*/ 709747 h 797853"/>
                <a:gd name="connsiteX123" fmla="*/ 283494 w 747838"/>
                <a:gd name="connsiteY123" fmla="*/ 707366 h 797853"/>
                <a:gd name="connsiteX124" fmla="*/ 266826 w 747838"/>
                <a:gd name="connsiteY124" fmla="*/ 700222 h 797853"/>
                <a:gd name="connsiteX125" fmla="*/ 259682 w 747838"/>
                <a:gd name="connsiteY125" fmla="*/ 695459 h 797853"/>
                <a:gd name="connsiteX126" fmla="*/ 245394 w 747838"/>
                <a:gd name="connsiteY126" fmla="*/ 690697 h 797853"/>
                <a:gd name="connsiteX127" fmla="*/ 231107 w 747838"/>
                <a:gd name="connsiteY127" fmla="*/ 683553 h 797853"/>
                <a:gd name="connsiteX128" fmla="*/ 223963 w 747838"/>
                <a:gd name="connsiteY128" fmla="*/ 678791 h 797853"/>
                <a:gd name="connsiteX129" fmla="*/ 214438 w 747838"/>
                <a:gd name="connsiteY129" fmla="*/ 676409 h 797853"/>
                <a:gd name="connsiteX130" fmla="*/ 207294 w 747838"/>
                <a:gd name="connsiteY130" fmla="*/ 674028 h 797853"/>
                <a:gd name="connsiteX131" fmla="*/ 181101 w 747838"/>
                <a:gd name="connsiteY131" fmla="*/ 666884 h 797853"/>
                <a:gd name="connsiteX132" fmla="*/ 159669 w 747838"/>
                <a:gd name="connsiteY132" fmla="*/ 652597 h 797853"/>
                <a:gd name="connsiteX133" fmla="*/ 152526 w 747838"/>
                <a:gd name="connsiteY133" fmla="*/ 647834 h 797853"/>
                <a:gd name="connsiteX134" fmla="*/ 138238 w 747838"/>
                <a:gd name="connsiteY134" fmla="*/ 638309 h 797853"/>
                <a:gd name="connsiteX135" fmla="*/ 128713 w 747838"/>
                <a:gd name="connsiteY135" fmla="*/ 631166 h 797853"/>
                <a:gd name="connsiteX136" fmla="*/ 119188 w 747838"/>
                <a:gd name="connsiteY136" fmla="*/ 616878 h 797853"/>
                <a:gd name="connsiteX137" fmla="*/ 114426 w 747838"/>
                <a:gd name="connsiteY137" fmla="*/ 609734 h 797853"/>
                <a:gd name="connsiteX138" fmla="*/ 107282 w 747838"/>
                <a:gd name="connsiteY138" fmla="*/ 607353 h 797853"/>
                <a:gd name="connsiteX139" fmla="*/ 104901 w 747838"/>
                <a:gd name="connsiteY139" fmla="*/ 600209 h 797853"/>
                <a:gd name="connsiteX140" fmla="*/ 97757 w 747838"/>
                <a:gd name="connsiteY140" fmla="*/ 595447 h 797853"/>
                <a:gd name="connsiteX141" fmla="*/ 90613 w 747838"/>
                <a:gd name="connsiteY141" fmla="*/ 588303 h 797853"/>
                <a:gd name="connsiteX142" fmla="*/ 81088 w 747838"/>
                <a:gd name="connsiteY142" fmla="*/ 574016 h 797853"/>
                <a:gd name="connsiteX143" fmla="*/ 76326 w 747838"/>
                <a:gd name="connsiteY143" fmla="*/ 566872 h 797853"/>
                <a:gd name="connsiteX144" fmla="*/ 69182 w 747838"/>
                <a:gd name="connsiteY144" fmla="*/ 559728 h 797853"/>
                <a:gd name="connsiteX145" fmla="*/ 62038 w 747838"/>
                <a:gd name="connsiteY145" fmla="*/ 545441 h 797853"/>
                <a:gd name="connsiteX146" fmla="*/ 54894 w 747838"/>
                <a:gd name="connsiteY146" fmla="*/ 531153 h 797853"/>
                <a:gd name="connsiteX147" fmla="*/ 47751 w 747838"/>
                <a:gd name="connsiteY147" fmla="*/ 514484 h 797853"/>
                <a:gd name="connsiteX148" fmla="*/ 40607 w 747838"/>
                <a:gd name="connsiteY148" fmla="*/ 500197 h 797853"/>
                <a:gd name="connsiteX149" fmla="*/ 33463 w 747838"/>
                <a:gd name="connsiteY149" fmla="*/ 483528 h 797853"/>
                <a:gd name="connsiteX150" fmla="*/ 28701 w 747838"/>
                <a:gd name="connsiteY150" fmla="*/ 469241 h 797853"/>
                <a:gd name="connsiteX151" fmla="*/ 23938 w 747838"/>
                <a:gd name="connsiteY151" fmla="*/ 454953 h 797853"/>
                <a:gd name="connsiteX152" fmla="*/ 19176 w 747838"/>
                <a:gd name="connsiteY152" fmla="*/ 438284 h 797853"/>
                <a:gd name="connsiteX153" fmla="*/ 12032 w 747838"/>
                <a:gd name="connsiteY153" fmla="*/ 428759 h 797853"/>
                <a:gd name="connsiteX154" fmla="*/ 126 w 747838"/>
                <a:gd name="connsiteY154" fmla="*/ 409709 h 797853"/>
                <a:gd name="connsiteX155" fmla="*/ 126 w 747838"/>
                <a:gd name="connsiteY155" fmla="*/ 371609 h 797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</a:cxnLst>
              <a:rect l="l" t="t" r="r" b="b"/>
              <a:pathLst>
                <a:path w="747838" h="797853">
                  <a:moveTo>
                    <a:pt x="126" y="371609"/>
                  </a:moveTo>
                  <a:cubicBezTo>
                    <a:pt x="920" y="363275"/>
                    <a:pt x="3387" y="363705"/>
                    <a:pt x="4888" y="359703"/>
                  </a:cubicBezTo>
                  <a:cubicBezTo>
                    <a:pt x="5769" y="357353"/>
                    <a:pt x="6146" y="354804"/>
                    <a:pt x="7269" y="352559"/>
                  </a:cubicBezTo>
                  <a:cubicBezTo>
                    <a:pt x="8549" y="349999"/>
                    <a:pt x="10444" y="347797"/>
                    <a:pt x="12032" y="345416"/>
                  </a:cubicBezTo>
                  <a:lnTo>
                    <a:pt x="21557" y="316841"/>
                  </a:lnTo>
                  <a:lnTo>
                    <a:pt x="23938" y="309697"/>
                  </a:lnTo>
                  <a:cubicBezTo>
                    <a:pt x="24732" y="307316"/>
                    <a:pt x="24927" y="304641"/>
                    <a:pt x="26319" y="302553"/>
                  </a:cubicBezTo>
                  <a:lnTo>
                    <a:pt x="31082" y="295409"/>
                  </a:lnTo>
                  <a:cubicBezTo>
                    <a:pt x="31876" y="293028"/>
                    <a:pt x="32244" y="290460"/>
                    <a:pt x="33463" y="288266"/>
                  </a:cubicBezTo>
                  <a:cubicBezTo>
                    <a:pt x="36243" y="283262"/>
                    <a:pt x="41178" y="279408"/>
                    <a:pt x="42988" y="273978"/>
                  </a:cubicBezTo>
                  <a:cubicBezTo>
                    <a:pt x="48656" y="256976"/>
                    <a:pt x="43574" y="262476"/>
                    <a:pt x="54894" y="254928"/>
                  </a:cubicBezTo>
                  <a:cubicBezTo>
                    <a:pt x="57251" y="247857"/>
                    <a:pt x="58760" y="239156"/>
                    <a:pt x="64419" y="233497"/>
                  </a:cubicBezTo>
                  <a:cubicBezTo>
                    <a:pt x="66443" y="231473"/>
                    <a:pt x="69182" y="230322"/>
                    <a:pt x="71563" y="228734"/>
                  </a:cubicBezTo>
                  <a:cubicBezTo>
                    <a:pt x="76925" y="212649"/>
                    <a:pt x="69489" y="230084"/>
                    <a:pt x="81088" y="216828"/>
                  </a:cubicBezTo>
                  <a:cubicBezTo>
                    <a:pt x="84857" y="212521"/>
                    <a:pt x="87438" y="207303"/>
                    <a:pt x="90613" y="202541"/>
                  </a:cubicBezTo>
                  <a:cubicBezTo>
                    <a:pt x="92201" y="200160"/>
                    <a:pt x="92661" y="196302"/>
                    <a:pt x="95376" y="195397"/>
                  </a:cubicBezTo>
                  <a:lnTo>
                    <a:pt x="102519" y="193016"/>
                  </a:lnTo>
                  <a:cubicBezTo>
                    <a:pt x="107202" y="185992"/>
                    <a:pt x="107550" y="184458"/>
                    <a:pt x="114426" y="178728"/>
                  </a:cubicBezTo>
                  <a:cubicBezTo>
                    <a:pt x="116624" y="176896"/>
                    <a:pt x="119188" y="175553"/>
                    <a:pt x="121569" y="173966"/>
                  </a:cubicBezTo>
                  <a:cubicBezTo>
                    <a:pt x="123157" y="171585"/>
                    <a:pt x="124178" y="168707"/>
                    <a:pt x="126332" y="166822"/>
                  </a:cubicBezTo>
                  <a:cubicBezTo>
                    <a:pt x="130639" y="163053"/>
                    <a:pt x="140619" y="157297"/>
                    <a:pt x="140619" y="157297"/>
                  </a:cubicBezTo>
                  <a:cubicBezTo>
                    <a:pt x="146972" y="138245"/>
                    <a:pt x="137443" y="160473"/>
                    <a:pt x="150144" y="147772"/>
                  </a:cubicBezTo>
                  <a:cubicBezTo>
                    <a:pt x="162843" y="135073"/>
                    <a:pt x="140623" y="144596"/>
                    <a:pt x="159669" y="138247"/>
                  </a:cubicBezTo>
                  <a:cubicBezTo>
                    <a:pt x="160463" y="135866"/>
                    <a:pt x="160008" y="132562"/>
                    <a:pt x="162051" y="131103"/>
                  </a:cubicBezTo>
                  <a:cubicBezTo>
                    <a:pt x="166136" y="128185"/>
                    <a:pt x="176338" y="126341"/>
                    <a:pt x="176338" y="126341"/>
                  </a:cubicBezTo>
                  <a:cubicBezTo>
                    <a:pt x="178719" y="124753"/>
                    <a:pt x="181458" y="123602"/>
                    <a:pt x="183482" y="121578"/>
                  </a:cubicBezTo>
                  <a:cubicBezTo>
                    <a:pt x="185506" y="119554"/>
                    <a:pt x="186009" y="116222"/>
                    <a:pt x="188244" y="114434"/>
                  </a:cubicBezTo>
                  <a:cubicBezTo>
                    <a:pt x="190204" y="112866"/>
                    <a:pt x="193194" y="113272"/>
                    <a:pt x="195388" y="112053"/>
                  </a:cubicBezTo>
                  <a:cubicBezTo>
                    <a:pt x="200392" y="109273"/>
                    <a:pt x="205629" y="106576"/>
                    <a:pt x="209676" y="102528"/>
                  </a:cubicBezTo>
                  <a:cubicBezTo>
                    <a:pt x="212057" y="100147"/>
                    <a:pt x="214017" y="97252"/>
                    <a:pt x="216819" y="95384"/>
                  </a:cubicBezTo>
                  <a:cubicBezTo>
                    <a:pt x="218908" y="93992"/>
                    <a:pt x="221582" y="93797"/>
                    <a:pt x="223963" y="93003"/>
                  </a:cubicBezTo>
                  <a:cubicBezTo>
                    <a:pt x="226344" y="90622"/>
                    <a:pt x="228449" y="87927"/>
                    <a:pt x="231107" y="85859"/>
                  </a:cubicBezTo>
                  <a:cubicBezTo>
                    <a:pt x="231129" y="85842"/>
                    <a:pt x="248955" y="73961"/>
                    <a:pt x="252538" y="71572"/>
                  </a:cubicBezTo>
                  <a:lnTo>
                    <a:pt x="266826" y="62047"/>
                  </a:lnTo>
                  <a:lnTo>
                    <a:pt x="273969" y="59666"/>
                  </a:lnTo>
                  <a:cubicBezTo>
                    <a:pt x="294572" y="45931"/>
                    <a:pt x="280650" y="52899"/>
                    <a:pt x="297782" y="47759"/>
                  </a:cubicBezTo>
                  <a:cubicBezTo>
                    <a:pt x="302590" y="46316"/>
                    <a:pt x="312069" y="42997"/>
                    <a:pt x="312069" y="42997"/>
                  </a:cubicBezTo>
                  <a:cubicBezTo>
                    <a:pt x="323402" y="35441"/>
                    <a:pt x="314760" y="40046"/>
                    <a:pt x="328738" y="35853"/>
                  </a:cubicBezTo>
                  <a:cubicBezTo>
                    <a:pt x="333547" y="34411"/>
                    <a:pt x="338263" y="32679"/>
                    <a:pt x="343026" y="31091"/>
                  </a:cubicBezTo>
                  <a:cubicBezTo>
                    <a:pt x="345407" y="30297"/>
                    <a:pt x="347668" y="28917"/>
                    <a:pt x="350169" y="28709"/>
                  </a:cubicBezTo>
                  <a:lnTo>
                    <a:pt x="378744" y="26328"/>
                  </a:lnTo>
                  <a:cubicBezTo>
                    <a:pt x="393637" y="21365"/>
                    <a:pt x="380731" y="25111"/>
                    <a:pt x="407319" y="21566"/>
                  </a:cubicBezTo>
                  <a:cubicBezTo>
                    <a:pt x="412105" y="20928"/>
                    <a:pt x="416894" y="20231"/>
                    <a:pt x="421607" y="19184"/>
                  </a:cubicBezTo>
                  <a:cubicBezTo>
                    <a:pt x="424057" y="18639"/>
                    <a:pt x="426275" y="17216"/>
                    <a:pt x="428751" y="16803"/>
                  </a:cubicBezTo>
                  <a:cubicBezTo>
                    <a:pt x="435841" y="15621"/>
                    <a:pt x="443038" y="15216"/>
                    <a:pt x="450182" y="14422"/>
                  </a:cubicBezTo>
                  <a:lnTo>
                    <a:pt x="464469" y="9659"/>
                  </a:lnTo>
                  <a:cubicBezTo>
                    <a:pt x="466850" y="8865"/>
                    <a:pt x="469118" y="7555"/>
                    <a:pt x="471613" y="7278"/>
                  </a:cubicBezTo>
                  <a:lnTo>
                    <a:pt x="493044" y="4897"/>
                  </a:lnTo>
                  <a:cubicBezTo>
                    <a:pt x="499394" y="3309"/>
                    <a:pt x="505614" y="-792"/>
                    <a:pt x="512094" y="134"/>
                  </a:cubicBezTo>
                  <a:cubicBezTo>
                    <a:pt x="532770" y="3089"/>
                    <a:pt x="523259" y="1415"/>
                    <a:pt x="540669" y="4897"/>
                  </a:cubicBezTo>
                  <a:cubicBezTo>
                    <a:pt x="545432" y="8072"/>
                    <a:pt x="549527" y="12612"/>
                    <a:pt x="554957" y="14422"/>
                  </a:cubicBezTo>
                  <a:lnTo>
                    <a:pt x="569244" y="19184"/>
                  </a:lnTo>
                  <a:cubicBezTo>
                    <a:pt x="571625" y="19978"/>
                    <a:pt x="574299" y="20174"/>
                    <a:pt x="576388" y="21566"/>
                  </a:cubicBezTo>
                  <a:lnTo>
                    <a:pt x="590676" y="31091"/>
                  </a:lnTo>
                  <a:lnTo>
                    <a:pt x="597819" y="35853"/>
                  </a:lnTo>
                  <a:cubicBezTo>
                    <a:pt x="610523" y="54908"/>
                    <a:pt x="593847" y="31880"/>
                    <a:pt x="609726" y="47759"/>
                  </a:cubicBezTo>
                  <a:cubicBezTo>
                    <a:pt x="620498" y="58531"/>
                    <a:pt x="607723" y="52648"/>
                    <a:pt x="621632" y="57284"/>
                  </a:cubicBezTo>
                  <a:cubicBezTo>
                    <a:pt x="623569" y="63096"/>
                    <a:pt x="624159" y="66955"/>
                    <a:pt x="628776" y="71572"/>
                  </a:cubicBezTo>
                  <a:cubicBezTo>
                    <a:pt x="630799" y="73595"/>
                    <a:pt x="633538" y="74747"/>
                    <a:pt x="635919" y="76334"/>
                  </a:cubicBezTo>
                  <a:cubicBezTo>
                    <a:pt x="641909" y="94298"/>
                    <a:pt x="633828" y="72149"/>
                    <a:pt x="643063" y="90622"/>
                  </a:cubicBezTo>
                  <a:cubicBezTo>
                    <a:pt x="644185" y="92867"/>
                    <a:pt x="643876" y="95806"/>
                    <a:pt x="645444" y="97766"/>
                  </a:cubicBezTo>
                  <a:cubicBezTo>
                    <a:pt x="647232" y="100001"/>
                    <a:pt x="650207" y="100941"/>
                    <a:pt x="652588" y="102528"/>
                  </a:cubicBezTo>
                  <a:cubicBezTo>
                    <a:pt x="655763" y="107291"/>
                    <a:pt x="660303" y="111386"/>
                    <a:pt x="662113" y="116816"/>
                  </a:cubicBezTo>
                  <a:cubicBezTo>
                    <a:pt x="663701" y="121578"/>
                    <a:pt x="664092" y="126926"/>
                    <a:pt x="666876" y="131103"/>
                  </a:cubicBezTo>
                  <a:cubicBezTo>
                    <a:pt x="668463" y="133484"/>
                    <a:pt x="670358" y="135687"/>
                    <a:pt x="671638" y="138247"/>
                  </a:cubicBezTo>
                  <a:cubicBezTo>
                    <a:pt x="681489" y="157951"/>
                    <a:pt x="665142" y="132078"/>
                    <a:pt x="678782" y="152534"/>
                  </a:cubicBezTo>
                  <a:cubicBezTo>
                    <a:pt x="679576" y="154915"/>
                    <a:pt x="680040" y="157433"/>
                    <a:pt x="681163" y="159678"/>
                  </a:cubicBezTo>
                  <a:cubicBezTo>
                    <a:pt x="693119" y="183589"/>
                    <a:pt x="678168" y="147130"/>
                    <a:pt x="690688" y="176347"/>
                  </a:cubicBezTo>
                  <a:cubicBezTo>
                    <a:pt x="691677" y="178654"/>
                    <a:pt x="692080" y="181184"/>
                    <a:pt x="693069" y="183491"/>
                  </a:cubicBezTo>
                  <a:cubicBezTo>
                    <a:pt x="694467" y="186754"/>
                    <a:pt x="696514" y="189720"/>
                    <a:pt x="697832" y="193016"/>
                  </a:cubicBezTo>
                  <a:cubicBezTo>
                    <a:pt x="706334" y="214270"/>
                    <a:pt x="698193" y="200702"/>
                    <a:pt x="707357" y="214447"/>
                  </a:cubicBezTo>
                  <a:cubicBezTo>
                    <a:pt x="708151" y="216828"/>
                    <a:pt x="708615" y="219346"/>
                    <a:pt x="709738" y="221591"/>
                  </a:cubicBezTo>
                  <a:cubicBezTo>
                    <a:pt x="711018" y="224151"/>
                    <a:pt x="713523" y="226045"/>
                    <a:pt x="714501" y="228734"/>
                  </a:cubicBezTo>
                  <a:cubicBezTo>
                    <a:pt x="716738" y="234885"/>
                    <a:pt x="717193" y="241575"/>
                    <a:pt x="719263" y="247784"/>
                  </a:cubicBezTo>
                  <a:lnTo>
                    <a:pt x="731169" y="283503"/>
                  </a:lnTo>
                  <a:lnTo>
                    <a:pt x="738313" y="304934"/>
                  </a:lnTo>
                  <a:lnTo>
                    <a:pt x="740694" y="312078"/>
                  </a:lnTo>
                  <a:lnTo>
                    <a:pt x="743076" y="319222"/>
                  </a:lnTo>
                  <a:cubicBezTo>
                    <a:pt x="743870" y="323984"/>
                    <a:pt x="744510" y="328775"/>
                    <a:pt x="745457" y="333509"/>
                  </a:cubicBezTo>
                  <a:cubicBezTo>
                    <a:pt x="746099" y="336718"/>
                    <a:pt x="747838" y="339761"/>
                    <a:pt x="747838" y="343034"/>
                  </a:cubicBezTo>
                  <a:cubicBezTo>
                    <a:pt x="747838" y="385904"/>
                    <a:pt x="746934" y="428777"/>
                    <a:pt x="745457" y="471622"/>
                  </a:cubicBezTo>
                  <a:cubicBezTo>
                    <a:pt x="745114" y="481560"/>
                    <a:pt x="738899" y="487412"/>
                    <a:pt x="733551" y="495434"/>
                  </a:cubicBezTo>
                  <a:lnTo>
                    <a:pt x="728788" y="502578"/>
                  </a:lnTo>
                  <a:lnTo>
                    <a:pt x="724026" y="509722"/>
                  </a:lnTo>
                  <a:lnTo>
                    <a:pt x="719263" y="516866"/>
                  </a:lnTo>
                  <a:lnTo>
                    <a:pt x="714501" y="531153"/>
                  </a:lnTo>
                  <a:cubicBezTo>
                    <a:pt x="713707" y="533534"/>
                    <a:pt x="713511" y="536208"/>
                    <a:pt x="712119" y="538297"/>
                  </a:cubicBezTo>
                  <a:lnTo>
                    <a:pt x="702594" y="552584"/>
                  </a:lnTo>
                  <a:cubicBezTo>
                    <a:pt x="701831" y="555634"/>
                    <a:pt x="699540" y="565838"/>
                    <a:pt x="697832" y="569253"/>
                  </a:cubicBezTo>
                  <a:cubicBezTo>
                    <a:pt x="696552" y="571813"/>
                    <a:pt x="694657" y="574016"/>
                    <a:pt x="693069" y="576397"/>
                  </a:cubicBezTo>
                  <a:lnTo>
                    <a:pt x="688307" y="590684"/>
                  </a:lnTo>
                  <a:cubicBezTo>
                    <a:pt x="687513" y="593065"/>
                    <a:pt x="687318" y="595740"/>
                    <a:pt x="685926" y="597828"/>
                  </a:cubicBezTo>
                  <a:lnTo>
                    <a:pt x="681163" y="604972"/>
                  </a:lnTo>
                  <a:cubicBezTo>
                    <a:pt x="675496" y="621974"/>
                    <a:pt x="679186" y="615082"/>
                    <a:pt x="671638" y="626403"/>
                  </a:cubicBezTo>
                  <a:cubicBezTo>
                    <a:pt x="670844" y="628784"/>
                    <a:pt x="670380" y="631302"/>
                    <a:pt x="669257" y="633547"/>
                  </a:cubicBezTo>
                  <a:cubicBezTo>
                    <a:pt x="667977" y="636107"/>
                    <a:pt x="665656" y="638076"/>
                    <a:pt x="664494" y="640691"/>
                  </a:cubicBezTo>
                  <a:cubicBezTo>
                    <a:pt x="653159" y="666195"/>
                    <a:pt x="665748" y="645954"/>
                    <a:pt x="654969" y="662122"/>
                  </a:cubicBezTo>
                  <a:cubicBezTo>
                    <a:pt x="646288" y="688168"/>
                    <a:pt x="660131" y="648723"/>
                    <a:pt x="647826" y="676409"/>
                  </a:cubicBezTo>
                  <a:cubicBezTo>
                    <a:pt x="645787" y="680997"/>
                    <a:pt x="645848" y="686520"/>
                    <a:pt x="643063" y="690697"/>
                  </a:cubicBezTo>
                  <a:lnTo>
                    <a:pt x="633538" y="704984"/>
                  </a:lnTo>
                  <a:cubicBezTo>
                    <a:pt x="629633" y="716700"/>
                    <a:pt x="629621" y="718982"/>
                    <a:pt x="624013" y="728797"/>
                  </a:cubicBezTo>
                  <a:cubicBezTo>
                    <a:pt x="622593" y="731282"/>
                    <a:pt x="621486" y="734153"/>
                    <a:pt x="619251" y="735941"/>
                  </a:cubicBezTo>
                  <a:cubicBezTo>
                    <a:pt x="617291" y="737509"/>
                    <a:pt x="614488" y="737528"/>
                    <a:pt x="612107" y="738322"/>
                  </a:cubicBezTo>
                  <a:cubicBezTo>
                    <a:pt x="611313" y="740703"/>
                    <a:pt x="610945" y="743272"/>
                    <a:pt x="609726" y="745466"/>
                  </a:cubicBezTo>
                  <a:cubicBezTo>
                    <a:pt x="602606" y="758282"/>
                    <a:pt x="601734" y="758220"/>
                    <a:pt x="593057" y="766897"/>
                  </a:cubicBezTo>
                  <a:cubicBezTo>
                    <a:pt x="588422" y="780805"/>
                    <a:pt x="594303" y="768033"/>
                    <a:pt x="583532" y="778803"/>
                  </a:cubicBezTo>
                  <a:cubicBezTo>
                    <a:pt x="576958" y="785376"/>
                    <a:pt x="580725" y="787891"/>
                    <a:pt x="571626" y="793091"/>
                  </a:cubicBezTo>
                  <a:cubicBezTo>
                    <a:pt x="569815" y="794126"/>
                    <a:pt x="550913" y="797709"/>
                    <a:pt x="550194" y="797853"/>
                  </a:cubicBezTo>
                  <a:cubicBezTo>
                    <a:pt x="530350" y="797059"/>
                    <a:pt x="510475" y="796838"/>
                    <a:pt x="490663" y="795472"/>
                  </a:cubicBezTo>
                  <a:cubicBezTo>
                    <a:pt x="484505" y="795047"/>
                    <a:pt x="479792" y="792159"/>
                    <a:pt x="473994" y="790709"/>
                  </a:cubicBezTo>
                  <a:cubicBezTo>
                    <a:pt x="460400" y="787310"/>
                    <a:pt x="464784" y="789614"/>
                    <a:pt x="452563" y="785947"/>
                  </a:cubicBezTo>
                  <a:cubicBezTo>
                    <a:pt x="447755" y="784504"/>
                    <a:pt x="442453" y="783968"/>
                    <a:pt x="438276" y="781184"/>
                  </a:cubicBezTo>
                  <a:cubicBezTo>
                    <a:pt x="435895" y="779597"/>
                    <a:pt x="433747" y="777584"/>
                    <a:pt x="431132" y="776422"/>
                  </a:cubicBezTo>
                  <a:cubicBezTo>
                    <a:pt x="423674" y="773107"/>
                    <a:pt x="415238" y="771258"/>
                    <a:pt x="407319" y="769278"/>
                  </a:cubicBezTo>
                  <a:lnTo>
                    <a:pt x="385888" y="754991"/>
                  </a:lnTo>
                  <a:cubicBezTo>
                    <a:pt x="383507" y="753403"/>
                    <a:pt x="381459" y="751133"/>
                    <a:pt x="378744" y="750228"/>
                  </a:cubicBezTo>
                  <a:lnTo>
                    <a:pt x="371601" y="747847"/>
                  </a:lnTo>
                  <a:cubicBezTo>
                    <a:pt x="366838" y="744672"/>
                    <a:pt x="362866" y="739710"/>
                    <a:pt x="357313" y="738322"/>
                  </a:cubicBezTo>
                  <a:cubicBezTo>
                    <a:pt x="354255" y="737558"/>
                    <a:pt x="344064" y="735269"/>
                    <a:pt x="340644" y="733559"/>
                  </a:cubicBezTo>
                  <a:cubicBezTo>
                    <a:pt x="322187" y="724330"/>
                    <a:pt x="344308" y="732399"/>
                    <a:pt x="326357" y="726416"/>
                  </a:cubicBezTo>
                  <a:cubicBezTo>
                    <a:pt x="305878" y="712762"/>
                    <a:pt x="331792" y="729134"/>
                    <a:pt x="312069" y="719272"/>
                  </a:cubicBezTo>
                  <a:cubicBezTo>
                    <a:pt x="309509" y="717992"/>
                    <a:pt x="307541" y="715671"/>
                    <a:pt x="304926" y="714509"/>
                  </a:cubicBezTo>
                  <a:cubicBezTo>
                    <a:pt x="300338" y="712470"/>
                    <a:pt x="295401" y="711334"/>
                    <a:pt x="290638" y="709747"/>
                  </a:cubicBezTo>
                  <a:lnTo>
                    <a:pt x="283494" y="707366"/>
                  </a:lnTo>
                  <a:cubicBezTo>
                    <a:pt x="265563" y="695410"/>
                    <a:pt x="288350" y="709447"/>
                    <a:pt x="266826" y="700222"/>
                  </a:cubicBezTo>
                  <a:cubicBezTo>
                    <a:pt x="264195" y="699095"/>
                    <a:pt x="262297" y="696621"/>
                    <a:pt x="259682" y="695459"/>
                  </a:cubicBezTo>
                  <a:cubicBezTo>
                    <a:pt x="255094" y="693420"/>
                    <a:pt x="245394" y="690697"/>
                    <a:pt x="245394" y="690697"/>
                  </a:cubicBezTo>
                  <a:cubicBezTo>
                    <a:pt x="224938" y="677057"/>
                    <a:pt x="250811" y="693404"/>
                    <a:pt x="231107" y="683553"/>
                  </a:cubicBezTo>
                  <a:cubicBezTo>
                    <a:pt x="228547" y="682273"/>
                    <a:pt x="226593" y="679918"/>
                    <a:pt x="223963" y="678791"/>
                  </a:cubicBezTo>
                  <a:cubicBezTo>
                    <a:pt x="220955" y="677502"/>
                    <a:pt x="217585" y="677308"/>
                    <a:pt x="214438" y="676409"/>
                  </a:cubicBezTo>
                  <a:cubicBezTo>
                    <a:pt x="212024" y="675719"/>
                    <a:pt x="209729" y="674637"/>
                    <a:pt x="207294" y="674028"/>
                  </a:cubicBezTo>
                  <a:cubicBezTo>
                    <a:pt x="200135" y="672238"/>
                    <a:pt x="187234" y="670972"/>
                    <a:pt x="181101" y="666884"/>
                  </a:cubicBezTo>
                  <a:lnTo>
                    <a:pt x="159669" y="652597"/>
                  </a:lnTo>
                  <a:cubicBezTo>
                    <a:pt x="157288" y="651010"/>
                    <a:pt x="154550" y="649857"/>
                    <a:pt x="152526" y="647834"/>
                  </a:cubicBezTo>
                  <a:cubicBezTo>
                    <a:pt x="143607" y="638916"/>
                    <a:pt x="148577" y="641756"/>
                    <a:pt x="138238" y="638309"/>
                  </a:cubicBezTo>
                  <a:cubicBezTo>
                    <a:pt x="135063" y="635928"/>
                    <a:pt x="131350" y="634132"/>
                    <a:pt x="128713" y="631166"/>
                  </a:cubicBezTo>
                  <a:cubicBezTo>
                    <a:pt x="124910" y="626888"/>
                    <a:pt x="122363" y="621641"/>
                    <a:pt x="119188" y="616878"/>
                  </a:cubicBezTo>
                  <a:cubicBezTo>
                    <a:pt x="117601" y="614497"/>
                    <a:pt x="117141" y="610639"/>
                    <a:pt x="114426" y="609734"/>
                  </a:cubicBezTo>
                  <a:lnTo>
                    <a:pt x="107282" y="607353"/>
                  </a:lnTo>
                  <a:cubicBezTo>
                    <a:pt x="106488" y="604972"/>
                    <a:pt x="106469" y="602169"/>
                    <a:pt x="104901" y="600209"/>
                  </a:cubicBezTo>
                  <a:cubicBezTo>
                    <a:pt x="103113" y="597974"/>
                    <a:pt x="99956" y="597279"/>
                    <a:pt x="97757" y="595447"/>
                  </a:cubicBezTo>
                  <a:cubicBezTo>
                    <a:pt x="95170" y="593291"/>
                    <a:pt x="92681" y="590961"/>
                    <a:pt x="90613" y="588303"/>
                  </a:cubicBezTo>
                  <a:cubicBezTo>
                    <a:pt x="87099" y="583785"/>
                    <a:pt x="84263" y="578778"/>
                    <a:pt x="81088" y="574016"/>
                  </a:cubicBezTo>
                  <a:cubicBezTo>
                    <a:pt x="79501" y="571635"/>
                    <a:pt x="78350" y="568896"/>
                    <a:pt x="76326" y="566872"/>
                  </a:cubicBezTo>
                  <a:lnTo>
                    <a:pt x="69182" y="559728"/>
                  </a:lnTo>
                  <a:cubicBezTo>
                    <a:pt x="63197" y="541771"/>
                    <a:pt x="71271" y="563905"/>
                    <a:pt x="62038" y="545441"/>
                  </a:cubicBezTo>
                  <a:cubicBezTo>
                    <a:pt x="52176" y="525718"/>
                    <a:pt x="68548" y="551632"/>
                    <a:pt x="54894" y="531153"/>
                  </a:cubicBezTo>
                  <a:cubicBezTo>
                    <a:pt x="49314" y="514412"/>
                    <a:pt x="56572" y="535064"/>
                    <a:pt x="47751" y="514484"/>
                  </a:cubicBezTo>
                  <a:cubicBezTo>
                    <a:pt x="41837" y="500685"/>
                    <a:pt x="49756" y="513923"/>
                    <a:pt x="40607" y="500197"/>
                  </a:cubicBezTo>
                  <a:cubicBezTo>
                    <a:pt x="34309" y="475001"/>
                    <a:pt x="42860" y="504672"/>
                    <a:pt x="33463" y="483528"/>
                  </a:cubicBezTo>
                  <a:cubicBezTo>
                    <a:pt x="31424" y="478941"/>
                    <a:pt x="30288" y="474003"/>
                    <a:pt x="28701" y="469241"/>
                  </a:cubicBezTo>
                  <a:lnTo>
                    <a:pt x="23938" y="454953"/>
                  </a:lnTo>
                  <a:cubicBezTo>
                    <a:pt x="23423" y="452892"/>
                    <a:pt x="20694" y="440940"/>
                    <a:pt x="19176" y="438284"/>
                  </a:cubicBezTo>
                  <a:cubicBezTo>
                    <a:pt x="17207" y="434838"/>
                    <a:pt x="14413" y="431934"/>
                    <a:pt x="12032" y="428759"/>
                  </a:cubicBezTo>
                  <a:cubicBezTo>
                    <a:pt x="6364" y="411757"/>
                    <a:pt x="11446" y="417257"/>
                    <a:pt x="126" y="409709"/>
                  </a:cubicBezTo>
                  <a:cubicBezTo>
                    <a:pt x="2647" y="366851"/>
                    <a:pt x="-668" y="379943"/>
                    <a:pt x="126" y="371609"/>
                  </a:cubicBezTo>
                  <a:close/>
                </a:path>
              </a:pathLst>
            </a:custGeom>
            <a:noFill/>
            <a:ln w="38100" cap="flat" cmpd="sng" algn="ctr">
              <a:solidFill>
                <a:srgbClr val="009BD2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5" name="TextBox 153"/>
            <p:cNvSpPr txBox="1">
              <a:spLocks noChangeArrowheads="1"/>
            </p:cNvSpPr>
            <p:nvPr/>
          </p:nvSpPr>
          <p:spPr bwMode="auto">
            <a:xfrm>
              <a:off x="4450356" y="4774749"/>
              <a:ext cx="595909" cy="173941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this item</a:t>
              </a:r>
            </a:p>
          </p:txBody>
        </p:sp>
        <p:sp>
          <p:nvSpPr>
            <p:cNvPr id="46" name="TextBox 3"/>
            <p:cNvSpPr txBox="1">
              <a:spLocks noChangeArrowheads="1"/>
            </p:cNvSpPr>
            <p:nvPr/>
          </p:nvSpPr>
          <p:spPr bwMode="auto">
            <a:xfrm>
              <a:off x="4446588" y="4120699"/>
              <a:ext cx="837493" cy="173941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next list link</a:t>
              </a:r>
            </a:p>
          </p:txBody>
        </p:sp>
        <p:grpSp>
          <p:nvGrpSpPr>
            <p:cNvPr id="47" name="Group 161"/>
            <p:cNvGrpSpPr>
              <a:grpSpLocks/>
            </p:cNvGrpSpPr>
            <p:nvPr/>
          </p:nvGrpSpPr>
          <p:grpSpPr bwMode="auto">
            <a:xfrm flipV="1">
              <a:off x="3868738" y="4397375"/>
              <a:ext cx="239712" cy="314325"/>
              <a:chOff x="4137352" y="4229201"/>
              <a:chExt cx="239387" cy="313705"/>
            </a:xfrm>
          </p:grpSpPr>
          <p:sp>
            <p:nvSpPr>
              <p:cNvPr id="48" name="Freeform 8"/>
              <p:cNvSpPr>
                <a:spLocks/>
              </p:cNvSpPr>
              <p:nvPr/>
            </p:nvSpPr>
            <p:spPr bwMode="auto">
              <a:xfrm>
                <a:off x="4137352" y="4382568"/>
                <a:ext cx="238125" cy="160338"/>
              </a:xfrm>
              <a:custGeom>
                <a:avLst/>
                <a:gdLst>
                  <a:gd name="T0" fmla="*/ 0 w 150"/>
                  <a:gd name="T1" fmla="*/ 0 h 101"/>
                  <a:gd name="T2" fmla="*/ 2147483647 w 150"/>
                  <a:gd name="T3" fmla="*/ 2147483647 h 101"/>
                  <a:gd name="T4" fmla="*/ 0 60000 65536"/>
                  <a:gd name="T5" fmla="*/ 0 60000 65536"/>
                  <a:gd name="T6" fmla="*/ 0 w 150"/>
                  <a:gd name="T7" fmla="*/ 0 h 101"/>
                  <a:gd name="T8" fmla="*/ 150 w 150"/>
                  <a:gd name="T9" fmla="*/ 101 h 10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50" h="101">
                    <a:moveTo>
                      <a:pt x="0" y="0"/>
                    </a:moveTo>
                    <a:lnTo>
                      <a:pt x="150" y="101"/>
                    </a:lnTo>
                  </a:path>
                </a:pathLst>
              </a:custGeom>
              <a:noFill/>
              <a:ln w="38100" cmpd="sng">
                <a:solidFill>
                  <a:srgbClr val="000000"/>
                </a:solidFill>
                <a:round/>
                <a:headEnd type="oval" w="sm" len="sm"/>
                <a:tailEnd type="stealth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49" name="Freeform 8"/>
              <p:cNvSpPr>
                <a:spLocks/>
              </p:cNvSpPr>
              <p:nvPr/>
            </p:nvSpPr>
            <p:spPr bwMode="auto">
              <a:xfrm flipV="1">
                <a:off x="4138614" y="4229201"/>
                <a:ext cx="238125" cy="152400"/>
              </a:xfrm>
              <a:custGeom>
                <a:avLst/>
                <a:gdLst>
                  <a:gd name="T0" fmla="*/ 0 w 150"/>
                  <a:gd name="T1" fmla="*/ 0 h 101"/>
                  <a:gd name="T2" fmla="*/ 2147483647 w 150"/>
                  <a:gd name="T3" fmla="*/ 2147483647 h 101"/>
                  <a:gd name="T4" fmla="*/ 0 60000 65536"/>
                  <a:gd name="T5" fmla="*/ 0 60000 65536"/>
                  <a:gd name="T6" fmla="*/ 0 w 150"/>
                  <a:gd name="T7" fmla="*/ 0 h 101"/>
                  <a:gd name="T8" fmla="*/ 150 w 150"/>
                  <a:gd name="T9" fmla="*/ 101 h 10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50" h="101">
                    <a:moveTo>
                      <a:pt x="0" y="0"/>
                    </a:moveTo>
                    <a:lnTo>
                      <a:pt x="150" y="101"/>
                    </a:lnTo>
                  </a:path>
                </a:pathLst>
              </a:custGeom>
              <a:noFill/>
              <a:ln w="38100" cmpd="sng">
                <a:solidFill>
                  <a:srgbClr val="000000"/>
                </a:solidFill>
                <a:round/>
                <a:headEnd type="oval" w="sm" len="sm"/>
                <a:tailEnd type="stealth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</p:grpSp>
        <p:sp>
          <p:nvSpPr>
            <p:cNvPr id="65" name="Flowchart: Terminator 64"/>
            <p:cNvSpPr/>
            <p:nvPr/>
          </p:nvSpPr>
          <p:spPr>
            <a:xfrm>
              <a:off x="4362450" y="4540463"/>
              <a:ext cx="53764" cy="60112"/>
            </a:xfrm>
            <a:prstGeom prst="flowChartTerminator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14689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Addition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spcBef>
                <a:spcPts val="1200"/>
              </a:spcBef>
            </a:pPr>
            <a:r>
              <a:rPr lang="en-US" i="1" dirty="0" smtClean="0"/>
              <a:t>Sum</a:t>
            </a:r>
            <a:r>
              <a:rPr lang="en-US" dirty="0" smtClean="0"/>
              <a:t> is a list of two unary integers</a:t>
            </a:r>
          </a:p>
          <a:p>
            <a:pPr marL="0" indent="0">
              <a:spcBef>
                <a:spcPts val="1200"/>
              </a:spcBef>
              <a:buNone/>
            </a:pPr>
            <a:endParaRPr lang="en-US" dirty="0" smtClean="0"/>
          </a:p>
          <a:p>
            <a:pPr>
              <a:spcBef>
                <a:spcPts val="2400"/>
              </a:spcBef>
            </a:pPr>
            <a:r>
              <a:rPr lang="en-US" dirty="0" smtClean="0"/>
              <a:t>Initial GRS at </a:t>
            </a:r>
            <a:r>
              <a:rPr lang="en-US" i="1" dirty="0" smtClean="0"/>
              <a:t>sum</a:t>
            </a:r>
            <a:r>
              <a:rPr lang="en-US" dirty="0" smtClean="0"/>
              <a:t> removes first of </a:t>
            </a:r>
            <a:r>
              <a:rPr lang="en-US" i="1" dirty="0" smtClean="0"/>
              <a:t>val2</a:t>
            </a:r>
            <a:r>
              <a:rPr lang="en-US" dirty="0" smtClean="0"/>
              <a:t> and replaces GRS for </a:t>
            </a:r>
            <a:r>
              <a:rPr lang="en-US" i="1" dirty="0" smtClean="0"/>
              <a:t>sum</a:t>
            </a:r>
            <a:endParaRPr lang="en-US" dirty="0" smtClean="0"/>
          </a:p>
          <a:p>
            <a:pPr>
              <a:spcBef>
                <a:spcPts val="1200"/>
              </a:spcBef>
            </a:pPr>
            <a:r>
              <a:rPr lang="en-US" dirty="0" smtClean="0"/>
              <a:t>New GRS at </a:t>
            </a:r>
            <a:r>
              <a:rPr lang="en-US" i="1" dirty="0" smtClean="0"/>
              <a:t>sum</a:t>
            </a:r>
            <a:r>
              <a:rPr lang="en-US" dirty="0" smtClean="0"/>
              <a:t> prepends a 1-oyt to </a:t>
            </a:r>
            <a:r>
              <a:rPr lang="en-US" i="1" dirty="0" smtClean="0"/>
              <a:t>val1</a:t>
            </a:r>
            <a:r>
              <a:rPr lang="en-US" dirty="0" smtClean="0"/>
              <a:t> and restores GRS at </a:t>
            </a:r>
            <a:r>
              <a:rPr lang="en-US" i="1" dirty="0" smtClean="0"/>
              <a:t>sum</a:t>
            </a:r>
            <a:endParaRPr lang="en-US" dirty="0" smtClean="0"/>
          </a:p>
          <a:p>
            <a:pPr>
              <a:spcBef>
                <a:spcPts val="1200"/>
              </a:spcBef>
            </a:pPr>
            <a:r>
              <a:rPr lang="en-US" dirty="0" smtClean="0"/>
              <a:t>Initial GRS also looks for an empty </a:t>
            </a:r>
            <a:r>
              <a:rPr lang="en-US" i="1" dirty="0" smtClean="0"/>
              <a:t>val2</a:t>
            </a:r>
            <a:r>
              <a:rPr lang="en-US" dirty="0" smtClean="0"/>
              <a:t>; if found, remove </a:t>
            </a:r>
            <a:r>
              <a:rPr lang="en-US" i="1" dirty="0" smtClean="0"/>
              <a:t>sum</a:t>
            </a:r>
            <a:r>
              <a:rPr lang="en-US" dirty="0" smtClean="0"/>
              <a:t>’s GRS 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Similarly for subtract and multiply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9BD33-DB82-4151-B7DF-3AFCC5634E01}" type="datetime1">
              <a:rPr lang="en-US" smtClean="0"/>
              <a:t>2/15/2018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Oyts – </a:t>
            </a:r>
            <a:r>
              <a:rPr lang="en-US" dirty="0" err="1" smtClean="0"/>
              <a:t>Buld</a:t>
            </a:r>
            <a:r>
              <a:rPr lang="en-US" dirty="0" smtClean="0"/>
              <a:t> a Universe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45A22-ED4C-433E-9135-9E45A11B5C83}" type="slidenum">
              <a:rPr lang="en-US" smtClean="0"/>
              <a:pPr/>
              <a:t>13</a:t>
            </a:fld>
            <a:endParaRPr lang="en-US" dirty="0"/>
          </a:p>
        </p:txBody>
      </p:sp>
      <p:grpSp>
        <p:nvGrpSpPr>
          <p:cNvPr id="32" name="Group 31"/>
          <p:cNvGrpSpPr/>
          <p:nvPr/>
        </p:nvGrpSpPr>
        <p:grpSpPr>
          <a:xfrm>
            <a:off x="2381250" y="1746869"/>
            <a:ext cx="3159888" cy="1042419"/>
            <a:chOff x="2334302" y="1905000"/>
            <a:chExt cx="3159888" cy="1042419"/>
          </a:xfrm>
        </p:grpSpPr>
        <p:grpSp>
          <p:nvGrpSpPr>
            <p:cNvPr id="14" name="Group 166"/>
            <p:cNvGrpSpPr>
              <a:grpSpLocks/>
            </p:cNvGrpSpPr>
            <p:nvPr/>
          </p:nvGrpSpPr>
          <p:grpSpPr bwMode="auto">
            <a:xfrm flipV="1">
              <a:off x="3533183" y="1963318"/>
              <a:ext cx="366919" cy="481126"/>
              <a:chOff x="4137352" y="4229201"/>
              <a:chExt cx="239387" cy="313705"/>
            </a:xfrm>
          </p:grpSpPr>
          <p:sp>
            <p:nvSpPr>
              <p:cNvPr id="25" name="Freeform 8"/>
              <p:cNvSpPr>
                <a:spLocks/>
              </p:cNvSpPr>
              <p:nvPr/>
            </p:nvSpPr>
            <p:spPr bwMode="auto">
              <a:xfrm>
                <a:off x="4137352" y="4382568"/>
                <a:ext cx="238125" cy="160338"/>
              </a:xfrm>
              <a:custGeom>
                <a:avLst/>
                <a:gdLst>
                  <a:gd name="T0" fmla="*/ 0 w 150"/>
                  <a:gd name="T1" fmla="*/ 0 h 101"/>
                  <a:gd name="T2" fmla="*/ 2147483647 w 150"/>
                  <a:gd name="T3" fmla="*/ 2147483647 h 101"/>
                  <a:gd name="T4" fmla="*/ 0 60000 65536"/>
                  <a:gd name="T5" fmla="*/ 0 60000 65536"/>
                  <a:gd name="T6" fmla="*/ 0 w 150"/>
                  <a:gd name="T7" fmla="*/ 0 h 101"/>
                  <a:gd name="T8" fmla="*/ 150 w 150"/>
                  <a:gd name="T9" fmla="*/ 101 h 10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50" h="101">
                    <a:moveTo>
                      <a:pt x="0" y="0"/>
                    </a:moveTo>
                    <a:lnTo>
                      <a:pt x="150" y="101"/>
                    </a:lnTo>
                  </a:path>
                </a:pathLst>
              </a:custGeom>
              <a:noFill/>
              <a:ln w="31750" cmpd="sng">
                <a:solidFill>
                  <a:srgbClr val="009BD2"/>
                </a:solidFill>
                <a:round/>
                <a:headEnd type="oval" w="sm" len="sm"/>
                <a:tailEnd type="stealth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320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26" name="Freeform 8"/>
              <p:cNvSpPr>
                <a:spLocks/>
              </p:cNvSpPr>
              <p:nvPr/>
            </p:nvSpPr>
            <p:spPr bwMode="auto">
              <a:xfrm flipV="1">
                <a:off x="4138614" y="4229201"/>
                <a:ext cx="238125" cy="152400"/>
              </a:xfrm>
              <a:custGeom>
                <a:avLst/>
                <a:gdLst>
                  <a:gd name="T0" fmla="*/ 0 w 150"/>
                  <a:gd name="T1" fmla="*/ 0 h 101"/>
                  <a:gd name="T2" fmla="*/ 2147483647 w 150"/>
                  <a:gd name="T3" fmla="*/ 2147483647 h 101"/>
                  <a:gd name="T4" fmla="*/ 0 60000 65536"/>
                  <a:gd name="T5" fmla="*/ 0 60000 65536"/>
                  <a:gd name="T6" fmla="*/ 0 w 150"/>
                  <a:gd name="T7" fmla="*/ 0 h 101"/>
                  <a:gd name="T8" fmla="*/ 150 w 150"/>
                  <a:gd name="T9" fmla="*/ 101 h 10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50" h="101">
                    <a:moveTo>
                      <a:pt x="0" y="0"/>
                    </a:moveTo>
                    <a:lnTo>
                      <a:pt x="150" y="101"/>
                    </a:lnTo>
                  </a:path>
                </a:pathLst>
              </a:custGeom>
              <a:noFill/>
              <a:ln w="31750" cmpd="sng">
                <a:solidFill>
                  <a:srgbClr val="009BD2"/>
                </a:solidFill>
                <a:round/>
                <a:headEnd type="oval" w="sm" len="sm"/>
                <a:tailEnd type="stealth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3200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  <p:grpSp>
          <p:nvGrpSpPr>
            <p:cNvPr id="15" name="Group 169"/>
            <p:cNvGrpSpPr>
              <a:grpSpLocks/>
            </p:cNvGrpSpPr>
            <p:nvPr/>
          </p:nvGrpSpPr>
          <p:grpSpPr bwMode="auto">
            <a:xfrm flipV="1">
              <a:off x="3124955" y="2225751"/>
              <a:ext cx="366919" cy="481126"/>
              <a:chOff x="4137352" y="4229201"/>
              <a:chExt cx="239387" cy="313705"/>
            </a:xfrm>
          </p:grpSpPr>
          <p:sp>
            <p:nvSpPr>
              <p:cNvPr id="23" name="Freeform 8"/>
              <p:cNvSpPr>
                <a:spLocks/>
              </p:cNvSpPr>
              <p:nvPr/>
            </p:nvSpPr>
            <p:spPr bwMode="auto">
              <a:xfrm>
                <a:off x="4137352" y="4382568"/>
                <a:ext cx="238125" cy="160338"/>
              </a:xfrm>
              <a:custGeom>
                <a:avLst/>
                <a:gdLst>
                  <a:gd name="T0" fmla="*/ 0 w 150"/>
                  <a:gd name="T1" fmla="*/ 0 h 101"/>
                  <a:gd name="T2" fmla="*/ 2147483647 w 150"/>
                  <a:gd name="T3" fmla="*/ 2147483647 h 101"/>
                  <a:gd name="T4" fmla="*/ 0 60000 65536"/>
                  <a:gd name="T5" fmla="*/ 0 60000 65536"/>
                  <a:gd name="T6" fmla="*/ 0 w 150"/>
                  <a:gd name="T7" fmla="*/ 0 h 101"/>
                  <a:gd name="T8" fmla="*/ 150 w 150"/>
                  <a:gd name="T9" fmla="*/ 101 h 10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50" h="101">
                    <a:moveTo>
                      <a:pt x="0" y="0"/>
                    </a:moveTo>
                    <a:lnTo>
                      <a:pt x="150" y="101"/>
                    </a:lnTo>
                  </a:path>
                </a:pathLst>
              </a:custGeom>
              <a:noFill/>
              <a:ln w="31750" cmpd="sng">
                <a:solidFill>
                  <a:srgbClr val="009BD2"/>
                </a:solidFill>
                <a:round/>
                <a:headEnd type="oval" w="sm" len="sm"/>
                <a:tailEnd type="stealth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320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24" name="Freeform 8"/>
              <p:cNvSpPr>
                <a:spLocks/>
              </p:cNvSpPr>
              <p:nvPr/>
            </p:nvSpPr>
            <p:spPr bwMode="auto">
              <a:xfrm flipV="1">
                <a:off x="4138614" y="4229201"/>
                <a:ext cx="238125" cy="152400"/>
              </a:xfrm>
              <a:custGeom>
                <a:avLst/>
                <a:gdLst>
                  <a:gd name="T0" fmla="*/ 0 w 150"/>
                  <a:gd name="T1" fmla="*/ 0 h 101"/>
                  <a:gd name="T2" fmla="*/ 2147483647 w 150"/>
                  <a:gd name="T3" fmla="*/ 2147483647 h 101"/>
                  <a:gd name="T4" fmla="*/ 0 60000 65536"/>
                  <a:gd name="T5" fmla="*/ 0 60000 65536"/>
                  <a:gd name="T6" fmla="*/ 0 w 150"/>
                  <a:gd name="T7" fmla="*/ 0 h 101"/>
                  <a:gd name="T8" fmla="*/ 150 w 150"/>
                  <a:gd name="T9" fmla="*/ 101 h 10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50" h="101">
                    <a:moveTo>
                      <a:pt x="0" y="0"/>
                    </a:moveTo>
                    <a:lnTo>
                      <a:pt x="150" y="101"/>
                    </a:lnTo>
                  </a:path>
                </a:pathLst>
              </a:custGeom>
              <a:noFill/>
              <a:ln w="31750" cmpd="sng">
                <a:solidFill>
                  <a:srgbClr val="009BD2"/>
                </a:solidFill>
                <a:round/>
                <a:headEnd type="oval" w="sm" len="sm"/>
                <a:tailEnd type="stealth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3200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  <p:sp>
          <p:nvSpPr>
            <p:cNvPr id="17" name="Flowchart: Connector 16"/>
            <p:cNvSpPr/>
            <p:nvPr/>
          </p:nvSpPr>
          <p:spPr>
            <a:xfrm flipV="1">
              <a:off x="3924402" y="1905000"/>
              <a:ext cx="68038" cy="70469"/>
            </a:xfrm>
            <a:prstGeom prst="flowChartConnector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9" name="TextBox 177"/>
            <p:cNvSpPr txBox="1">
              <a:spLocks noChangeArrowheads="1"/>
            </p:cNvSpPr>
            <p:nvPr/>
          </p:nvSpPr>
          <p:spPr bwMode="auto">
            <a:xfrm>
              <a:off x="3536865" y="2485754"/>
              <a:ext cx="1568536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lvl="0" eaLnBrk="1" fontAlgn="base" hangingPunct="1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en-US" altLang="en-US" sz="2400" i="1" kern="0" dirty="0" smtClean="0">
                  <a:solidFill>
                    <a:srgbClr val="000000"/>
                  </a:solidFill>
                </a:rPr>
                <a:t>val1</a:t>
              </a:r>
              <a:endParaRPr kumimoji="0" lang="en-US" altLang="en-US" sz="2400" b="0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" name="TextBox 178"/>
            <p:cNvSpPr txBox="1">
              <a:spLocks noChangeArrowheads="1"/>
            </p:cNvSpPr>
            <p:nvPr/>
          </p:nvSpPr>
          <p:spPr bwMode="auto">
            <a:xfrm>
              <a:off x="3925654" y="2250050"/>
              <a:ext cx="1568536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lvl="0" eaLnBrk="1" fontAlgn="base" hangingPunct="1">
                <a:spcBef>
                  <a:spcPct val="0"/>
                </a:spcBef>
                <a:spcAft>
                  <a:spcPct val="0"/>
                </a:spcAft>
                <a:buNone/>
                <a:defRPr/>
              </a:pPr>
              <a:r>
                <a:rPr lang="en-US" altLang="en-US" sz="2400" i="1" kern="0" dirty="0" smtClean="0">
                  <a:solidFill>
                    <a:srgbClr val="000000"/>
                  </a:solidFill>
                </a:rPr>
                <a:t>val2</a:t>
              </a:r>
              <a:endParaRPr kumimoji="0" lang="en-US" altLang="en-US" sz="2400" b="0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31" name="TextBox 178"/>
            <p:cNvSpPr txBox="1">
              <a:spLocks noChangeArrowheads="1"/>
            </p:cNvSpPr>
            <p:nvPr/>
          </p:nvSpPr>
          <p:spPr bwMode="auto">
            <a:xfrm>
              <a:off x="2334302" y="2228850"/>
              <a:ext cx="1568536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lvl="0" eaLnBrk="1" fontAlgn="base" hangingPunct="1">
                <a:spcBef>
                  <a:spcPct val="0"/>
                </a:spcBef>
                <a:spcAft>
                  <a:spcPct val="0"/>
                </a:spcAft>
                <a:buNone/>
                <a:defRPr/>
              </a:pPr>
              <a:r>
                <a:rPr lang="en-US" altLang="en-US" sz="2400" i="1" kern="0" dirty="0" smtClean="0">
                  <a:solidFill>
                    <a:srgbClr val="000000"/>
                  </a:solidFill>
                </a:rPr>
                <a:t>sum</a:t>
              </a:r>
              <a:endParaRPr kumimoji="0" lang="en-US" altLang="en-US" sz="2400" b="0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9934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Designer Defines Scaffold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</a:t>
            </a:r>
            <a:r>
              <a:rPr lang="en-US" sz="3000" b="1" i="1" dirty="0" smtClean="0">
                <a:solidFill>
                  <a:srgbClr val="FF0000"/>
                </a:solidFill>
                <a:effectLst>
                  <a:innerShdw blurRad="63500" dist="127000" dir="18900000">
                    <a:prstClr val="black">
                      <a:alpha val="50000"/>
                    </a:prstClr>
                  </a:innerShdw>
                </a:effectLst>
              </a:rPr>
              <a:t>scaffold</a:t>
            </a:r>
            <a:r>
              <a:rPr lang="en-US" dirty="0" smtClean="0"/>
              <a:t> is an oyt space definition</a:t>
            </a:r>
          </a:p>
          <a:p>
            <a:pPr lvl="1"/>
            <a:r>
              <a:rPr lang="en-US" dirty="0" smtClean="0"/>
              <a:t>what kinds of connections will exist</a:t>
            </a:r>
          </a:p>
          <a:p>
            <a:pPr lvl="1"/>
            <a:r>
              <a:rPr lang="en-US" dirty="0" smtClean="0"/>
              <a:t>what GRS at each kind of node</a:t>
            </a:r>
          </a:p>
          <a:p>
            <a:r>
              <a:rPr lang="en-US" dirty="0" smtClean="0"/>
              <a:t>Can simulate space as points</a:t>
            </a:r>
          </a:p>
          <a:p>
            <a:r>
              <a:rPr lang="en-US" dirty="0" smtClean="0"/>
              <a:t>In one design, each </a:t>
            </a:r>
            <a:r>
              <a:rPr lang="en-US" dirty="0"/>
              <a:t>point is a list</a:t>
            </a:r>
          </a:p>
          <a:p>
            <a:r>
              <a:rPr lang="en-US" dirty="0"/>
              <a:t>List elements – in order</a:t>
            </a:r>
          </a:p>
          <a:p>
            <a:pPr lvl="1"/>
            <a:r>
              <a:rPr lang="en-US" dirty="0"/>
              <a:t>pointers to adjacent </a:t>
            </a:r>
            <a:r>
              <a:rPr lang="en-US" dirty="0" smtClean="0"/>
              <a:t>points in space</a:t>
            </a:r>
            <a:endParaRPr lang="en-US" dirty="0"/>
          </a:p>
          <a:p>
            <a:pPr lvl="1"/>
            <a:r>
              <a:rPr lang="en-US" dirty="0"/>
              <a:t>pointers to values at the point</a:t>
            </a:r>
          </a:p>
          <a:p>
            <a:pPr lvl="2"/>
            <a:r>
              <a:rPr lang="en-US" dirty="0" smtClean="0"/>
              <a:t>examples: temperature </a:t>
            </a:r>
            <a:r>
              <a:rPr lang="en-US" dirty="0"/>
              <a:t>&amp; wind velocity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9BD33-DB82-4151-B7DF-3AFCC5634E01}" type="datetime1">
              <a:rPr lang="en-US" smtClean="0"/>
              <a:t>2/15/2018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Oyts – Buld a Universe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45A22-ED4C-433E-9135-9E45A11B5C83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548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GRS for temperatures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9BD33-DB82-4151-B7DF-3AFCC5634E01}" type="datetime1">
              <a:rPr lang="en-US" smtClean="0"/>
              <a:t>2/15/2018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Oyts – Buld a Universe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45A22-ED4C-433E-9135-9E45A11B5C83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Suppose a hot and a cold object</a:t>
            </a:r>
          </a:p>
          <a:p>
            <a:r>
              <a:rPr lang="en-US" sz="2400" dirty="0" smtClean="0"/>
              <a:t>GRS adjusts their temperatures by a constant times the difference</a:t>
            </a:r>
          </a:p>
          <a:p>
            <a:r>
              <a:rPr lang="en-US" sz="2400" dirty="0" smtClean="0"/>
              <a:t>Exponential, as per Newton</a:t>
            </a:r>
            <a:endParaRPr lang="en-US" sz="2400" dirty="0"/>
          </a:p>
        </p:txBody>
      </p:sp>
      <p:graphicFrame>
        <p:nvGraphicFramePr>
          <p:cNvPr id="9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09390734"/>
              </p:ext>
            </p:extLst>
          </p:nvPr>
        </p:nvGraphicFramePr>
        <p:xfrm>
          <a:off x="1371600" y="3124200"/>
          <a:ext cx="6400800" cy="3352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624513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Points in simulated space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181600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ts val="400"/>
              </a:spcBef>
            </a:pPr>
            <a:r>
              <a:rPr lang="en-US" dirty="0" smtClean="0"/>
              <a:t>Now space as squares or triangles</a:t>
            </a:r>
          </a:p>
          <a:p>
            <a:pPr>
              <a:spcBef>
                <a:spcPts val="400"/>
              </a:spcBef>
            </a:pPr>
            <a:endParaRPr lang="en-US" dirty="0" smtClean="0"/>
          </a:p>
          <a:p>
            <a:pPr>
              <a:spcBef>
                <a:spcPts val="400"/>
              </a:spcBef>
            </a:pPr>
            <a:endParaRPr lang="en-US" dirty="0" smtClean="0"/>
          </a:p>
          <a:p>
            <a:pPr>
              <a:spcBef>
                <a:spcPts val="400"/>
              </a:spcBef>
            </a:pPr>
            <a:endParaRPr lang="en-US" dirty="0" smtClean="0"/>
          </a:p>
          <a:p>
            <a:pPr>
              <a:spcBef>
                <a:spcPts val="400"/>
              </a:spcBef>
            </a:pPr>
            <a:r>
              <a:rPr lang="en-US" dirty="0" smtClean="0"/>
              <a:t>Or cubes or </a:t>
            </a:r>
            <a:r>
              <a:rPr lang="en-US" dirty="0" err="1" smtClean="0"/>
              <a:t>tetrahedra</a:t>
            </a:r>
            <a:endParaRPr lang="en-US" dirty="0" smtClean="0"/>
          </a:p>
          <a:p>
            <a:pPr>
              <a:spcBef>
                <a:spcPts val="400"/>
              </a:spcBef>
            </a:pPr>
            <a:r>
              <a:rPr lang="en-US" dirty="0" smtClean="0"/>
              <a:t>Gravity: space-time is warped</a:t>
            </a:r>
          </a:p>
          <a:p>
            <a:pPr>
              <a:spcBef>
                <a:spcPts val="400"/>
              </a:spcBef>
            </a:pPr>
            <a:r>
              <a:rPr lang="en-US" dirty="0" smtClean="0"/>
              <a:t>Warped space is easy with oyts</a:t>
            </a:r>
          </a:p>
          <a:p>
            <a:pPr>
              <a:spcBef>
                <a:spcPts val="400"/>
              </a:spcBef>
            </a:pPr>
            <a:endParaRPr lang="en-US" dirty="0" smtClean="0"/>
          </a:p>
          <a:p>
            <a:pPr>
              <a:spcBef>
                <a:spcPts val="400"/>
              </a:spcBef>
            </a:pPr>
            <a:endParaRPr lang="en-US" dirty="0" smtClean="0"/>
          </a:p>
          <a:p>
            <a:pPr>
              <a:spcBef>
                <a:spcPts val="400"/>
              </a:spcBef>
            </a:pPr>
            <a:endParaRPr lang="en-US" dirty="0" smtClean="0"/>
          </a:p>
          <a:p>
            <a:pPr>
              <a:spcBef>
                <a:spcPts val="400"/>
              </a:spcBef>
            </a:pPr>
            <a:r>
              <a:rPr lang="en-US" dirty="0" smtClean="0"/>
              <a:t>Warped time is a future development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9BD33-DB82-4151-B7DF-3AFCC5634E01}" type="datetime1">
              <a:rPr lang="en-US" smtClean="0"/>
              <a:t>2/15/2018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Oyts – Buld a Universe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45A22-ED4C-433E-9135-9E45A11B5C83}" type="slidenum">
              <a:rPr lang="en-US" smtClean="0"/>
              <a:pPr/>
              <a:t>16</a:t>
            </a:fld>
            <a:endParaRPr lang="en-US"/>
          </a:p>
        </p:txBody>
      </p:sp>
      <p:grpSp>
        <p:nvGrpSpPr>
          <p:cNvPr id="84" name="Group 83"/>
          <p:cNvGrpSpPr/>
          <p:nvPr/>
        </p:nvGrpSpPr>
        <p:grpSpPr>
          <a:xfrm>
            <a:off x="5334000" y="1905000"/>
            <a:ext cx="1449952" cy="1124243"/>
            <a:chOff x="5677149" y="4721559"/>
            <a:chExt cx="1449952" cy="1124243"/>
          </a:xfrm>
        </p:grpSpPr>
        <p:grpSp>
          <p:nvGrpSpPr>
            <p:cNvPr id="7" name="Group 6"/>
            <p:cNvGrpSpPr/>
            <p:nvPr/>
          </p:nvGrpSpPr>
          <p:grpSpPr>
            <a:xfrm>
              <a:off x="5677149" y="4724400"/>
              <a:ext cx="809879" cy="556559"/>
              <a:chOff x="5029195" y="1181755"/>
              <a:chExt cx="809879" cy="556559"/>
            </a:xfrm>
            <a:noFill/>
          </p:grpSpPr>
          <p:sp>
            <p:nvSpPr>
              <p:cNvPr id="8" name="Isosceles Triangle 7"/>
              <p:cNvSpPr/>
              <p:nvPr/>
            </p:nvSpPr>
            <p:spPr>
              <a:xfrm>
                <a:off x="5029195" y="1458913"/>
                <a:ext cx="324104" cy="279400"/>
              </a:xfrm>
              <a:prstGeom prst="triangle">
                <a:avLst/>
              </a:prstGeom>
              <a:grp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Isosceles Triangle 8"/>
              <p:cNvSpPr/>
              <p:nvPr/>
            </p:nvSpPr>
            <p:spPr>
              <a:xfrm rot="10800000">
                <a:off x="5191120" y="1458914"/>
                <a:ext cx="324104" cy="279400"/>
              </a:xfrm>
              <a:prstGeom prst="triangle">
                <a:avLst/>
              </a:prstGeom>
              <a:grp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Isosceles Triangle 9"/>
              <p:cNvSpPr/>
              <p:nvPr/>
            </p:nvSpPr>
            <p:spPr>
              <a:xfrm>
                <a:off x="5353045" y="1458913"/>
                <a:ext cx="324104" cy="279400"/>
              </a:xfrm>
              <a:prstGeom prst="triangle">
                <a:avLst/>
              </a:prstGeom>
              <a:grp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Isosceles Triangle 10"/>
              <p:cNvSpPr/>
              <p:nvPr/>
            </p:nvSpPr>
            <p:spPr>
              <a:xfrm rot="10800000">
                <a:off x="5514970" y="1458914"/>
                <a:ext cx="324104" cy="279400"/>
              </a:xfrm>
              <a:prstGeom prst="triangle">
                <a:avLst/>
              </a:prstGeom>
              <a:grp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Isosceles Triangle 11"/>
              <p:cNvSpPr/>
              <p:nvPr/>
            </p:nvSpPr>
            <p:spPr>
              <a:xfrm rot="10800000">
                <a:off x="5029195" y="1181755"/>
                <a:ext cx="324104" cy="279400"/>
              </a:xfrm>
              <a:prstGeom prst="triangle">
                <a:avLst/>
              </a:prstGeom>
              <a:grp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Isosceles Triangle 12"/>
              <p:cNvSpPr/>
              <p:nvPr/>
            </p:nvSpPr>
            <p:spPr>
              <a:xfrm>
                <a:off x="5191120" y="1181756"/>
                <a:ext cx="324104" cy="279400"/>
              </a:xfrm>
              <a:prstGeom prst="triangle">
                <a:avLst/>
              </a:prstGeom>
              <a:grp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Isosceles Triangle 13"/>
              <p:cNvSpPr/>
              <p:nvPr/>
            </p:nvSpPr>
            <p:spPr>
              <a:xfrm rot="10800000">
                <a:off x="5353045" y="1181755"/>
                <a:ext cx="324104" cy="279400"/>
              </a:xfrm>
              <a:prstGeom prst="triangle">
                <a:avLst/>
              </a:prstGeom>
              <a:grp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Isosceles Triangle 14"/>
              <p:cNvSpPr/>
              <p:nvPr/>
            </p:nvSpPr>
            <p:spPr>
              <a:xfrm>
                <a:off x="5514970" y="1181756"/>
                <a:ext cx="324104" cy="279400"/>
              </a:xfrm>
              <a:prstGeom prst="triangle">
                <a:avLst/>
              </a:prstGeom>
              <a:grp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6" name="Group 15"/>
            <p:cNvGrpSpPr/>
            <p:nvPr/>
          </p:nvGrpSpPr>
          <p:grpSpPr>
            <a:xfrm>
              <a:off x="6317222" y="4721559"/>
              <a:ext cx="809879" cy="556559"/>
              <a:chOff x="5029195" y="1181755"/>
              <a:chExt cx="809879" cy="556559"/>
            </a:xfrm>
            <a:noFill/>
          </p:grpSpPr>
          <p:sp>
            <p:nvSpPr>
              <p:cNvPr id="17" name="Isosceles Triangle 16"/>
              <p:cNvSpPr/>
              <p:nvPr/>
            </p:nvSpPr>
            <p:spPr>
              <a:xfrm>
                <a:off x="5029195" y="1458913"/>
                <a:ext cx="324104" cy="279400"/>
              </a:xfrm>
              <a:prstGeom prst="triangle">
                <a:avLst/>
              </a:prstGeom>
              <a:grp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Isosceles Triangle 17"/>
              <p:cNvSpPr/>
              <p:nvPr/>
            </p:nvSpPr>
            <p:spPr>
              <a:xfrm rot="10800000">
                <a:off x="5191120" y="1458914"/>
                <a:ext cx="324104" cy="279400"/>
              </a:xfrm>
              <a:prstGeom prst="triangle">
                <a:avLst/>
              </a:prstGeom>
              <a:grp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Isosceles Triangle 18"/>
              <p:cNvSpPr/>
              <p:nvPr/>
            </p:nvSpPr>
            <p:spPr>
              <a:xfrm>
                <a:off x="5353045" y="1458913"/>
                <a:ext cx="324104" cy="279400"/>
              </a:xfrm>
              <a:prstGeom prst="triangle">
                <a:avLst/>
              </a:prstGeom>
              <a:grp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Isosceles Triangle 19"/>
              <p:cNvSpPr/>
              <p:nvPr/>
            </p:nvSpPr>
            <p:spPr>
              <a:xfrm rot="10800000">
                <a:off x="5514970" y="1458914"/>
                <a:ext cx="324104" cy="279400"/>
              </a:xfrm>
              <a:prstGeom prst="triangle">
                <a:avLst/>
              </a:prstGeom>
              <a:grp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Isosceles Triangle 20"/>
              <p:cNvSpPr/>
              <p:nvPr/>
            </p:nvSpPr>
            <p:spPr>
              <a:xfrm rot="10800000">
                <a:off x="5029195" y="1181755"/>
                <a:ext cx="324104" cy="279400"/>
              </a:xfrm>
              <a:prstGeom prst="triangle">
                <a:avLst/>
              </a:prstGeom>
              <a:grp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Isosceles Triangle 21"/>
              <p:cNvSpPr/>
              <p:nvPr/>
            </p:nvSpPr>
            <p:spPr>
              <a:xfrm>
                <a:off x="5191120" y="1181756"/>
                <a:ext cx="324104" cy="279400"/>
              </a:xfrm>
              <a:prstGeom prst="triangle">
                <a:avLst/>
              </a:prstGeom>
              <a:grp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Isosceles Triangle 22"/>
              <p:cNvSpPr/>
              <p:nvPr/>
            </p:nvSpPr>
            <p:spPr>
              <a:xfrm rot="10800000">
                <a:off x="5353045" y="1181755"/>
                <a:ext cx="324104" cy="279400"/>
              </a:xfrm>
              <a:prstGeom prst="triangle">
                <a:avLst/>
              </a:prstGeom>
              <a:grp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Isosceles Triangle 23"/>
              <p:cNvSpPr/>
              <p:nvPr/>
            </p:nvSpPr>
            <p:spPr>
              <a:xfrm>
                <a:off x="5514970" y="1181756"/>
                <a:ext cx="324104" cy="279400"/>
              </a:xfrm>
              <a:prstGeom prst="triangle">
                <a:avLst/>
              </a:prstGeom>
              <a:grp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5" name="Group 24"/>
            <p:cNvGrpSpPr/>
            <p:nvPr/>
          </p:nvGrpSpPr>
          <p:grpSpPr>
            <a:xfrm>
              <a:off x="5677149" y="5289243"/>
              <a:ext cx="809879" cy="556559"/>
              <a:chOff x="5029195" y="1181755"/>
              <a:chExt cx="809879" cy="556559"/>
            </a:xfrm>
            <a:noFill/>
          </p:grpSpPr>
          <p:sp>
            <p:nvSpPr>
              <p:cNvPr id="26" name="Isosceles Triangle 25"/>
              <p:cNvSpPr/>
              <p:nvPr/>
            </p:nvSpPr>
            <p:spPr>
              <a:xfrm>
                <a:off x="5029195" y="1458913"/>
                <a:ext cx="324104" cy="279400"/>
              </a:xfrm>
              <a:prstGeom prst="triangle">
                <a:avLst/>
              </a:prstGeom>
              <a:grp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Isosceles Triangle 26"/>
              <p:cNvSpPr/>
              <p:nvPr/>
            </p:nvSpPr>
            <p:spPr>
              <a:xfrm rot="10800000">
                <a:off x="5191120" y="1458914"/>
                <a:ext cx="324104" cy="279400"/>
              </a:xfrm>
              <a:prstGeom prst="triangle">
                <a:avLst/>
              </a:prstGeom>
              <a:grp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Isosceles Triangle 27"/>
              <p:cNvSpPr/>
              <p:nvPr/>
            </p:nvSpPr>
            <p:spPr>
              <a:xfrm>
                <a:off x="5353045" y="1458913"/>
                <a:ext cx="324104" cy="279400"/>
              </a:xfrm>
              <a:prstGeom prst="triangle">
                <a:avLst/>
              </a:prstGeom>
              <a:grp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Isosceles Triangle 28"/>
              <p:cNvSpPr/>
              <p:nvPr/>
            </p:nvSpPr>
            <p:spPr>
              <a:xfrm rot="10800000">
                <a:off x="5514970" y="1458914"/>
                <a:ext cx="324104" cy="279400"/>
              </a:xfrm>
              <a:prstGeom prst="triangle">
                <a:avLst/>
              </a:prstGeom>
              <a:grp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Isosceles Triangle 29"/>
              <p:cNvSpPr/>
              <p:nvPr/>
            </p:nvSpPr>
            <p:spPr>
              <a:xfrm rot="10800000">
                <a:off x="5029195" y="1181755"/>
                <a:ext cx="324104" cy="279400"/>
              </a:xfrm>
              <a:prstGeom prst="triangle">
                <a:avLst/>
              </a:prstGeom>
              <a:grp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Isosceles Triangle 30"/>
              <p:cNvSpPr/>
              <p:nvPr/>
            </p:nvSpPr>
            <p:spPr>
              <a:xfrm>
                <a:off x="5191120" y="1181756"/>
                <a:ext cx="324104" cy="279400"/>
              </a:xfrm>
              <a:prstGeom prst="triangle">
                <a:avLst/>
              </a:prstGeom>
              <a:grp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Isosceles Triangle 31"/>
              <p:cNvSpPr/>
              <p:nvPr/>
            </p:nvSpPr>
            <p:spPr>
              <a:xfrm rot="10800000">
                <a:off x="5353045" y="1181755"/>
                <a:ext cx="324104" cy="279400"/>
              </a:xfrm>
              <a:prstGeom prst="triangle">
                <a:avLst/>
              </a:prstGeom>
              <a:grp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Isosceles Triangle 32"/>
              <p:cNvSpPr/>
              <p:nvPr/>
            </p:nvSpPr>
            <p:spPr>
              <a:xfrm>
                <a:off x="5514970" y="1181756"/>
                <a:ext cx="324104" cy="279400"/>
              </a:xfrm>
              <a:prstGeom prst="triangle">
                <a:avLst/>
              </a:prstGeom>
              <a:grp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4" name="Group 33"/>
            <p:cNvGrpSpPr/>
            <p:nvPr/>
          </p:nvGrpSpPr>
          <p:grpSpPr>
            <a:xfrm>
              <a:off x="6317222" y="5286402"/>
              <a:ext cx="809879" cy="556559"/>
              <a:chOff x="5029195" y="1181755"/>
              <a:chExt cx="809879" cy="556559"/>
            </a:xfrm>
            <a:noFill/>
          </p:grpSpPr>
          <p:sp>
            <p:nvSpPr>
              <p:cNvPr id="35" name="Isosceles Triangle 34"/>
              <p:cNvSpPr/>
              <p:nvPr/>
            </p:nvSpPr>
            <p:spPr>
              <a:xfrm>
                <a:off x="5029195" y="1458913"/>
                <a:ext cx="324104" cy="279400"/>
              </a:xfrm>
              <a:prstGeom prst="triangle">
                <a:avLst/>
              </a:prstGeom>
              <a:grp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Isosceles Triangle 35"/>
              <p:cNvSpPr/>
              <p:nvPr/>
            </p:nvSpPr>
            <p:spPr>
              <a:xfrm rot="10800000">
                <a:off x="5191120" y="1458914"/>
                <a:ext cx="324104" cy="279400"/>
              </a:xfrm>
              <a:prstGeom prst="triangle">
                <a:avLst/>
              </a:prstGeom>
              <a:grp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Isosceles Triangle 36"/>
              <p:cNvSpPr/>
              <p:nvPr/>
            </p:nvSpPr>
            <p:spPr>
              <a:xfrm>
                <a:off x="5353045" y="1458913"/>
                <a:ext cx="324104" cy="279400"/>
              </a:xfrm>
              <a:prstGeom prst="triangle">
                <a:avLst/>
              </a:prstGeom>
              <a:grp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Isosceles Triangle 37"/>
              <p:cNvSpPr/>
              <p:nvPr/>
            </p:nvSpPr>
            <p:spPr>
              <a:xfrm rot="10800000">
                <a:off x="5514970" y="1458914"/>
                <a:ext cx="324104" cy="279400"/>
              </a:xfrm>
              <a:prstGeom prst="triangle">
                <a:avLst/>
              </a:prstGeom>
              <a:grp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Isosceles Triangle 38"/>
              <p:cNvSpPr/>
              <p:nvPr/>
            </p:nvSpPr>
            <p:spPr>
              <a:xfrm rot="10800000">
                <a:off x="5029195" y="1181755"/>
                <a:ext cx="324104" cy="279400"/>
              </a:xfrm>
              <a:prstGeom prst="triangle">
                <a:avLst/>
              </a:prstGeom>
              <a:grp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Isosceles Triangle 39"/>
              <p:cNvSpPr/>
              <p:nvPr/>
            </p:nvSpPr>
            <p:spPr>
              <a:xfrm>
                <a:off x="5191120" y="1181756"/>
                <a:ext cx="324104" cy="279400"/>
              </a:xfrm>
              <a:prstGeom prst="triangle">
                <a:avLst/>
              </a:prstGeom>
              <a:grp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Isosceles Triangle 40"/>
              <p:cNvSpPr/>
              <p:nvPr/>
            </p:nvSpPr>
            <p:spPr>
              <a:xfrm rot="10800000">
                <a:off x="5353045" y="1181755"/>
                <a:ext cx="324104" cy="279400"/>
              </a:xfrm>
              <a:prstGeom prst="triangle">
                <a:avLst/>
              </a:prstGeom>
              <a:grp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Isosceles Triangle 41"/>
              <p:cNvSpPr/>
              <p:nvPr/>
            </p:nvSpPr>
            <p:spPr>
              <a:xfrm>
                <a:off x="5514970" y="1181756"/>
                <a:ext cx="324104" cy="279400"/>
              </a:xfrm>
              <a:prstGeom prst="triangle">
                <a:avLst/>
              </a:prstGeom>
              <a:grp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85" name="Group 84"/>
          <p:cNvGrpSpPr/>
          <p:nvPr/>
        </p:nvGrpSpPr>
        <p:grpSpPr>
          <a:xfrm>
            <a:off x="2133600" y="1962775"/>
            <a:ext cx="2055472" cy="1018218"/>
            <a:chOff x="2133600" y="4629775"/>
            <a:chExt cx="2055472" cy="1018218"/>
          </a:xfrm>
        </p:grpSpPr>
        <p:grpSp>
          <p:nvGrpSpPr>
            <p:cNvPr id="44" name="Group 43"/>
            <p:cNvGrpSpPr/>
            <p:nvPr/>
          </p:nvGrpSpPr>
          <p:grpSpPr>
            <a:xfrm>
              <a:off x="2133600" y="4632625"/>
              <a:ext cx="510534" cy="507684"/>
              <a:chOff x="5029195" y="2719388"/>
              <a:chExt cx="510534" cy="507684"/>
            </a:xfrm>
            <a:noFill/>
          </p:grpSpPr>
          <p:sp>
            <p:nvSpPr>
              <p:cNvPr id="80" name="Rectangle 79"/>
              <p:cNvSpPr/>
              <p:nvPr/>
            </p:nvSpPr>
            <p:spPr>
              <a:xfrm>
                <a:off x="5029195" y="2719388"/>
                <a:ext cx="252412" cy="252412"/>
              </a:xfrm>
              <a:prstGeom prst="rect">
                <a:avLst/>
              </a:prstGeom>
              <a:grp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Rectangle 80"/>
              <p:cNvSpPr/>
              <p:nvPr/>
            </p:nvSpPr>
            <p:spPr>
              <a:xfrm>
                <a:off x="5287317" y="2719388"/>
                <a:ext cx="252412" cy="252412"/>
              </a:xfrm>
              <a:prstGeom prst="rect">
                <a:avLst/>
              </a:prstGeom>
              <a:grp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Rectangle 81"/>
              <p:cNvSpPr/>
              <p:nvPr/>
            </p:nvSpPr>
            <p:spPr>
              <a:xfrm>
                <a:off x="5029195" y="2974660"/>
                <a:ext cx="252412" cy="252412"/>
              </a:xfrm>
              <a:prstGeom prst="rect">
                <a:avLst/>
              </a:prstGeom>
              <a:grp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Rectangle 82"/>
              <p:cNvSpPr/>
              <p:nvPr/>
            </p:nvSpPr>
            <p:spPr>
              <a:xfrm>
                <a:off x="5287317" y="2974660"/>
                <a:ext cx="252412" cy="252412"/>
              </a:xfrm>
              <a:prstGeom prst="rect">
                <a:avLst/>
              </a:prstGeom>
              <a:grp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5" name="Group 44"/>
            <p:cNvGrpSpPr/>
            <p:nvPr/>
          </p:nvGrpSpPr>
          <p:grpSpPr>
            <a:xfrm>
              <a:off x="2653659" y="4632625"/>
              <a:ext cx="510534" cy="507684"/>
              <a:chOff x="5029195" y="2719388"/>
              <a:chExt cx="510534" cy="507684"/>
            </a:xfrm>
            <a:noFill/>
          </p:grpSpPr>
          <p:sp>
            <p:nvSpPr>
              <p:cNvPr id="76" name="Rectangle 75"/>
              <p:cNvSpPr/>
              <p:nvPr/>
            </p:nvSpPr>
            <p:spPr>
              <a:xfrm>
                <a:off x="5029195" y="2719388"/>
                <a:ext cx="252412" cy="252412"/>
              </a:xfrm>
              <a:prstGeom prst="rect">
                <a:avLst/>
              </a:prstGeom>
              <a:grp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5287317" y="2719388"/>
                <a:ext cx="252412" cy="252412"/>
              </a:xfrm>
              <a:prstGeom prst="rect">
                <a:avLst/>
              </a:prstGeom>
              <a:grp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Rectangle 77"/>
              <p:cNvSpPr/>
              <p:nvPr/>
            </p:nvSpPr>
            <p:spPr>
              <a:xfrm>
                <a:off x="5029195" y="2974660"/>
                <a:ext cx="252412" cy="252412"/>
              </a:xfrm>
              <a:prstGeom prst="rect">
                <a:avLst/>
              </a:prstGeom>
              <a:grp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5287317" y="2974660"/>
                <a:ext cx="252412" cy="252412"/>
              </a:xfrm>
              <a:prstGeom prst="rect">
                <a:avLst/>
              </a:prstGeom>
              <a:grp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6" name="Group 45"/>
            <p:cNvGrpSpPr/>
            <p:nvPr/>
          </p:nvGrpSpPr>
          <p:grpSpPr>
            <a:xfrm>
              <a:off x="2133600" y="5140309"/>
              <a:ext cx="510534" cy="507684"/>
              <a:chOff x="5029195" y="2719388"/>
              <a:chExt cx="510534" cy="507684"/>
            </a:xfrm>
            <a:noFill/>
          </p:grpSpPr>
          <p:sp>
            <p:nvSpPr>
              <p:cNvPr id="72" name="Rectangle 71"/>
              <p:cNvSpPr/>
              <p:nvPr/>
            </p:nvSpPr>
            <p:spPr>
              <a:xfrm>
                <a:off x="5029195" y="2719388"/>
                <a:ext cx="252412" cy="252412"/>
              </a:xfrm>
              <a:prstGeom prst="rect">
                <a:avLst/>
              </a:prstGeom>
              <a:grp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Rectangle 72"/>
              <p:cNvSpPr/>
              <p:nvPr/>
            </p:nvSpPr>
            <p:spPr>
              <a:xfrm>
                <a:off x="5287317" y="2719388"/>
                <a:ext cx="252412" cy="252412"/>
              </a:xfrm>
              <a:prstGeom prst="rect">
                <a:avLst/>
              </a:prstGeom>
              <a:grp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Rectangle 73"/>
              <p:cNvSpPr/>
              <p:nvPr/>
            </p:nvSpPr>
            <p:spPr>
              <a:xfrm>
                <a:off x="5029195" y="2974660"/>
                <a:ext cx="252412" cy="252412"/>
              </a:xfrm>
              <a:prstGeom prst="rect">
                <a:avLst/>
              </a:prstGeom>
              <a:grp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Rectangle 74"/>
              <p:cNvSpPr/>
              <p:nvPr/>
            </p:nvSpPr>
            <p:spPr>
              <a:xfrm>
                <a:off x="5287317" y="2974660"/>
                <a:ext cx="252412" cy="252412"/>
              </a:xfrm>
              <a:prstGeom prst="rect">
                <a:avLst/>
              </a:prstGeom>
              <a:grp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7" name="Group 46"/>
            <p:cNvGrpSpPr/>
            <p:nvPr/>
          </p:nvGrpSpPr>
          <p:grpSpPr>
            <a:xfrm>
              <a:off x="2653659" y="5140309"/>
              <a:ext cx="510534" cy="507684"/>
              <a:chOff x="5029195" y="2719388"/>
              <a:chExt cx="510534" cy="507684"/>
            </a:xfrm>
            <a:noFill/>
          </p:grpSpPr>
          <p:sp>
            <p:nvSpPr>
              <p:cNvPr id="68" name="Rectangle 67"/>
              <p:cNvSpPr/>
              <p:nvPr/>
            </p:nvSpPr>
            <p:spPr>
              <a:xfrm>
                <a:off x="5029195" y="2719388"/>
                <a:ext cx="252412" cy="252412"/>
              </a:xfrm>
              <a:prstGeom prst="rect">
                <a:avLst/>
              </a:prstGeom>
              <a:grp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Rectangle 68"/>
              <p:cNvSpPr/>
              <p:nvPr/>
            </p:nvSpPr>
            <p:spPr>
              <a:xfrm>
                <a:off x="5287317" y="2719388"/>
                <a:ext cx="252412" cy="252412"/>
              </a:xfrm>
              <a:prstGeom prst="rect">
                <a:avLst/>
              </a:prstGeom>
              <a:grp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Rectangle 69"/>
              <p:cNvSpPr/>
              <p:nvPr/>
            </p:nvSpPr>
            <p:spPr>
              <a:xfrm>
                <a:off x="5029195" y="2974660"/>
                <a:ext cx="252412" cy="252412"/>
              </a:xfrm>
              <a:prstGeom prst="rect">
                <a:avLst/>
              </a:prstGeom>
              <a:grp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Rectangle 70"/>
              <p:cNvSpPr/>
              <p:nvPr/>
            </p:nvSpPr>
            <p:spPr>
              <a:xfrm>
                <a:off x="5287317" y="2974660"/>
                <a:ext cx="252412" cy="252412"/>
              </a:xfrm>
              <a:prstGeom prst="rect">
                <a:avLst/>
              </a:prstGeom>
              <a:grp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8" name="Group 47"/>
            <p:cNvGrpSpPr/>
            <p:nvPr/>
          </p:nvGrpSpPr>
          <p:grpSpPr>
            <a:xfrm>
              <a:off x="3158479" y="4629775"/>
              <a:ext cx="510534" cy="507684"/>
              <a:chOff x="5029195" y="2719388"/>
              <a:chExt cx="510534" cy="507684"/>
            </a:xfrm>
            <a:noFill/>
          </p:grpSpPr>
          <p:sp>
            <p:nvSpPr>
              <p:cNvPr id="64" name="Rectangle 63"/>
              <p:cNvSpPr/>
              <p:nvPr/>
            </p:nvSpPr>
            <p:spPr>
              <a:xfrm>
                <a:off x="5029195" y="2719388"/>
                <a:ext cx="252412" cy="252412"/>
              </a:xfrm>
              <a:prstGeom prst="rect">
                <a:avLst/>
              </a:prstGeom>
              <a:grp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Rectangle 64"/>
              <p:cNvSpPr/>
              <p:nvPr/>
            </p:nvSpPr>
            <p:spPr>
              <a:xfrm>
                <a:off x="5287317" y="2719388"/>
                <a:ext cx="252412" cy="252412"/>
              </a:xfrm>
              <a:prstGeom prst="rect">
                <a:avLst/>
              </a:prstGeom>
              <a:grp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Rectangle 65"/>
              <p:cNvSpPr/>
              <p:nvPr/>
            </p:nvSpPr>
            <p:spPr>
              <a:xfrm>
                <a:off x="5029195" y="2974660"/>
                <a:ext cx="252412" cy="252412"/>
              </a:xfrm>
              <a:prstGeom prst="rect">
                <a:avLst/>
              </a:prstGeom>
              <a:grp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Rectangle 66"/>
              <p:cNvSpPr/>
              <p:nvPr/>
            </p:nvSpPr>
            <p:spPr>
              <a:xfrm>
                <a:off x="5287317" y="2974660"/>
                <a:ext cx="252412" cy="252412"/>
              </a:xfrm>
              <a:prstGeom prst="rect">
                <a:avLst/>
              </a:prstGeom>
              <a:grp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9" name="Group 48"/>
            <p:cNvGrpSpPr/>
            <p:nvPr/>
          </p:nvGrpSpPr>
          <p:grpSpPr>
            <a:xfrm>
              <a:off x="3678538" y="4629775"/>
              <a:ext cx="510534" cy="507684"/>
              <a:chOff x="5029195" y="2719388"/>
              <a:chExt cx="510534" cy="507684"/>
            </a:xfrm>
            <a:noFill/>
          </p:grpSpPr>
          <p:sp>
            <p:nvSpPr>
              <p:cNvPr id="60" name="Rectangle 59"/>
              <p:cNvSpPr/>
              <p:nvPr/>
            </p:nvSpPr>
            <p:spPr>
              <a:xfrm>
                <a:off x="5029195" y="2719388"/>
                <a:ext cx="252412" cy="252412"/>
              </a:xfrm>
              <a:prstGeom prst="rect">
                <a:avLst/>
              </a:prstGeom>
              <a:grp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Rectangle 60"/>
              <p:cNvSpPr/>
              <p:nvPr/>
            </p:nvSpPr>
            <p:spPr>
              <a:xfrm>
                <a:off x="5287317" y="2719388"/>
                <a:ext cx="252412" cy="252412"/>
              </a:xfrm>
              <a:prstGeom prst="rect">
                <a:avLst/>
              </a:prstGeom>
              <a:grp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Rectangle 61"/>
              <p:cNvSpPr/>
              <p:nvPr/>
            </p:nvSpPr>
            <p:spPr>
              <a:xfrm>
                <a:off x="5029195" y="2974660"/>
                <a:ext cx="252412" cy="252412"/>
              </a:xfrm>
              <a:prstGeom prst="rect">
                <a:avLst/>
              </a:prstGeom>
              <a:grp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Rectangle 62"/>
              <p:cNvSpPr/>
              <p:nvPr/>
            </p:nvSpPr>
            <p:spPr>
              <a:xfrm>
                <a:off x="5287317" y="2974660"/>
                <a:ext cx="252412" cy="252412"/>
              </a:xfrm>
              <a:prstGeom prst="rect">
                <a:avLst/>
              </a:prstGeom>
              <a:grp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0" name="Group 49"/>
            <p:cNvGrpSpPr/>
            <p:nvPr/>
          </p:nvGrpSpPr>
          <p:grpSpPr>
            <a:xfrm>
              <a:off x="3158479" y="5137459"/>
              <a:ext cx="510534" cy="507684"/>
              <a:chOff x="5029195" y="2719388"/>
              <a:chExt cx="510534" cy="507684"/>
            </a:xfrm>
            <a:noFill/>
          </p:grpSpPr>
          <p:sp>
            <p:nvSpPr>
              <p:cNvPr id="56" name="Rectangle 55"/>
              <p:cNvSpPr/>
              <p:nvPr/>
            </p:nvSpPr>
            <p:spPr>
              <a:xfrm>
                <a:off x="5029195" y="2719388"/>
                <a:ext cx="252412" cy="252412"/>
              </a:xfrm>
              <a:prstGeom prst="rect">
                <a:avLst/>
              </a:prstGeom>
              <a:grp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Rectangle 56"/>
              <p:cNvSpPr/>
              <p:nvPr/>
            </p:nvSpPr>
            <p:spPr>
              <a:xfrm>
                <a:off x="5287317" y="2719388"/>
                <a:ext cx="252412" cy="252412"/>
              </a:xfrm>
              <a:prstGeom prst="rect">
                <a:avLst/>
              </a:prstGeom>
              <a:grp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Rectangle 57"/>
              <p:cNvSpPr/>
              <p:nvPr/>
            </p:nvSpPr>
            <p:spPr>
              <a:xfrm>
                <a:off x="5029195" y="2974660"/>
                <a:ext cx="252412" cy="252412"/>
              </a:xfrm>
              <a:prstGeom prst="rect">
                <a:avLst/>
              </a:prstGeom>
              <a:grp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Rectangle 58"/>
              <p:cNvSpPr/>
              <p:nvPr/>
            </p:nvSpPr>
            <p:spPr>
              <a:xfrm>
                <a:off x="5287317" y="2974660"/>
                <a:ext cx="252412" cy="252412"/>
              </a:xfrm>
              <a:prstGeom prst="rect">
                <a:avLst/>
              </a:prstGeom>
              <a:grp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1" name="Group 50"/>
            <p:cNvGrpSpPr/>
            <p:nvPr/>
          </p:nvGrpSpPr>
          <p:grpSpPr>
            <a:xfrm>
              <a:off x="3678538" y="5137459"/>
              <a:ext cx="510534" cy="507684"/>
              <a:chOff x="5029195" y="2719388"/>
              <a:chExt cx="510534" cy="507684"/>
            </a:xfrm>
            <a:noFill/>
          </p:grpSpPr>
          <p:sp>
            <p:nvSpPr>
              <p:cNvPr id="52" name="Rectangle 51"/>
              <p:cNvSpPr/>
              <p:nvPr/>
            </p:nvSpPr>
            <p:spPr>
              <a:xfrm>
                <a:off x="5029195" y="2719388"/>
                <a:ext cx="252412" cy="252412"/>
              </a:xfrm>
              <a:prstGeom prst="rect">
                <a:avLst/>
              </a:prstGeom>
              <a:grp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Rectangle 52"/>
              <p:cNvSpPr/>
              <p:nvPr/>
            </p:nvSpPr>
            <p:spPr>
              <a:xfrm>
                <a:off x="5287317" y="2719388"/>
                <a:ext cx="252412" cy="252412"/>
              </a:xfrm>
              <a:prstGeom prst="rect">
                <a:avLst/>
              </a:prstGeom>
              <a:grp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Rectangle 53"/>
              <p:cNvSpPr/>
              <p:nvPr/>
            </p:nvSpPr>
            <p:spPr>
              <a:xfrm>
                <a:off x="5029195" y="2974660"/>
                <a:ext cx="252412" cy="252412"/>
              </a:xfrm>
              <a:prstGeom prst="rect">
                <a:avLst/>
              </a:prstGeom>
              <a:grp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Rectangle 54"/>
              <p:cNvSpPr/>
              <p:nvPr/>
            </p:nvSpPr>
            <p:spPr>
              <a:xfrm>
                <a:off x="5287317" y="2974660"/>
                <a:ext cx="252412" cy="252412"/>
              </a:xfrm>
              <a:prstGeom prst="rect">
                <a:avLst/>
              </a:prstGeom>
              <a:grp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43" name="Group 42"/>
          <p:cNvGrpSpPr/>
          <p:nvPr/>
        </p:nvGrpSpPr>
        <p:grpSpPr>
          <a:xfrm>
            <a:off x="3090862" y="4467225"/>
            <a:ext cx="1938338" cy="1381125"/>
            <a:chOff x="1028700" y="4251887"/>
            <a:chExt cx="1938338" cy="1381125"/>
          </a:xfrm>
        </p:grpSpPr>
        <p:sp>
          <p:nvSpPr>
            <p:cNvPr id="117" name="Line 1433"/>
            <p:cNvSpPr>
              <a:spLocks noChangeShapeType="1"/>
            </p:cNvSpPr>
            <p:nvPr/>
          </p:nvSpPr>
          <p:spPr bwMode="auto">
            <a:xfrm>
              <a:off x="2290763" y="4842437"/>
              <a:ext cx="228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8" name="Line 1434"/>
            <p:cNvSpPr>
              <a:spLocks noChangeShapeType="1"/>
            </p:cNvSpPr>
            <p:nvPr/>
          </p:nvSpPr>
          <p:spPr bwMode="auto">
            <a:xfrm rot="10800000">
              <a:off x="2519363" y="4842437"/>
              <a:ext cx="228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4" name="Line 1435"/>
            <p:cNvSpPr>
              <a:spLocks noChangeShapeType="1"/>
            </p:cNvSpPr>
            <p:nvPr/>
          </p:nvSpPr>
          <p:spPr bwMode="auto">
            <a:xfrm rot="3600000">
              <a:off x="2347913" y="4747187"/>
              <a:ext cx="228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" name="Line 1436"/>
            <p:cNvSpPr>
              <a:spLocks noChangeShapeType="1"/>
            </p:cNvSpPr>
            <p:nvPr/>
          </p:nvSpPr>
          <p:spPr bwMode="auto">
            <a:xfrm rot="7200000">
              <a:off x="2462213" y="4747187"/>
              <a:ext cx="228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7" name="Line 1437"/>
            <p:cNvSpPr>
              <a:spLocks noChangeShapeType="1"/>
            </p:cNvSpPr>
            <p:nvPr/>
          </p:nvSpPr>
          <p:spPr bwMode="auto">
            <a:xfrm rot="18000000">
              <a:off x="2347913" y="4937687"/>
              <a:ext cx="228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8" name="Line 1438"/>
            <p:cNvSpPr>
              <a:spLocks noChangeShapeType="1"/>
            </p:cNvSpPr>
            <p:nvPr/>
          </p:nvSpPr>
          <p:spPr bwMode="auto">
            <a:xfrm>
              <a:off x="2400300" y="5032937"/>
              <a:ext cx="228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2" name="Line 1439"/>
            <p:cNvSpPr>
              <a:spLocks noChangeShapeType="1"/>
            </p:cNvSpPr>
            <p:nvPr/>
          </p:nvSpPr>
          <p:spPr bwMode="auto">
            <a:xfrm rot="14400000">
              <a:off x="2233613" y="5318687"/>
              <a:ext cx="228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" name="Line 1440"/>
            <p:cNvSpPr>
              <a:spLocks noChangeShapeType="1"/>
            </p:cNvSpPr>
            <p:nvPr/>
          </p:nvSpPr>
          <p:spPr bwMode="auto">
            <a:xfrm>
              <a:off x="2290763" y="5223437"/>
              <a:ext cx="228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4" name="Line 1441"/>
            <p:cNvSpPr>
              <a:spLocks noChangeShapeType="1"/>
            </p:cNvSpPr>
            <p:nvPr/>
          </p:nvSpPr>
          <p:spPr bwMode="auto">
            <a:xfrm rot="3600000">
              <a:off x="2347913" y="5128187"/>
              <a:ext cx="228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5" name="Line 1442"/>
            <p:cNvSpPr>
              <a:spLocks noChangeShapeType="1"/>
            </p:cNvSpPr>
            <p:nvPr/>
          </p:nvSpPr>
          <p:spPr bwMode="auto">
            <a:xfrm>
              <a:off x="1947863" y="5413937"/>
              <a:ext cx="228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6" name="Line 1443"/>
            <p:cNvSpPr>
              <a:spLocks noChangeShapeType="1"/>
            </p:cNvSpPr>
            <p:nvPr/>
          </p:nvSpPr>
          <p:spPr bwMode="auto">
            <a:xfrm rot="10800000">
              <a:off x="2176463" y="5413937"/>
              <a:ext cx="228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7" name="Line 1444"/>
            <p:cNvSpPr>
              <a:spLocks noChangeShapeType="1"/>
            </p:cNvSpPr>
            <p:nvPr/>
          </p:nvSpPr>
          <p:spPr bwMode="auto">
            <a:xfrm rot="14400000">
              <a:off x="2119313" y="5509187"/>
              <a:ext cx="228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1" name="Line 1445"/>
            <p:cNvSpPr>
              <a:spLocks noChangeShapeType="1"/>
            </p:cNvSpPr>
            <p:nvPr/>
          </p:nvSpPr>
          <p:spPr bwMode="auto">
            <a:xfrm rot="18000000">
              <a:off x="2005013" y="5509187"/>
              <a:ext cx="228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2" name="Line 1446"/>
            <p:cNvSpPr>
              <a:spLocks noChangeShapeType="1"/>
            </p:cNvSpPr>
            <p:nvPr/>
          </p:nvSpPr>
          <p:spPr bwMode="auto">
            <a:xfrm rot="18000000">
              <a:off x="2233613" y="4747187"/>
              <a:ext cx="228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3" name="Line 1447"/>
            <p:cNvSpPr>
              <a:spLocks noChangeShapeType="1"/>
            </p:cNvSpPr>
            <p:nvPr/>
          </p:nvSpPr>
          <p:spPr bwMode="auto">
            <a:xfrm rot="18000000">
              <a:off x="2347913" y="5318687"/>
              <a:ext cx="228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4" name="Line 1448"/>
            <p:cNvSpPr>
              <a:spLocks noChangeShapeType="1"/>
            </p:cNvSpPr>
            <p:nvPr/>
          </p:nvSpPr>
          <p:spPr bwMode="auto">
            <a:xfrm rot="18000000">
              <a:off x="2233613" y="5509187"/>
              <a:ext cx="228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5" name="Line 1449"/>
            <p:cNvSpPr>
              <a:spLocks noChangeShapeType="1"/>
            </p:cNvSpPr>
            <p:nvPr/>
          </p:nvSpPr>
          <p:spPr bwMode="auto">
            <a:xfrm rot="18000000">
              <a:off x="2576513" y="4937687"/>
              <a:ext cx="228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6" name="Line 1450"/>
            <p:cNvSpPr>
              <a:spLocks noChangeShapeType="1"/>
            </p:cNvSpPr>
            <p:nvPr/>
          </p:nvSpPr>
          <p:spPr bwMode="auto">
            <a:xfrm rot="18000000">
              <a:off x="2462213" y="5128187"/>
              <a:ext cx="228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7" name="Line 1451"/>
            <p:cNvSpPr>
              <a:spLocks noChangeShapeType="1"/>
            </p:cNvSpPr>
            <p:nvPr/>
          </p:nvSpPr>
          <p:spPr bwMode="auto">
            <a:xfrm rot="14400000">
              <a:off x="2462213" y="5318687"/>
              <a:ext cx="228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9" name="Line 1452"/>
            <p:cNvSpPr>
              <a:spLocks noChangeShapeType="1"/>
            </p:cNvSpPr>
            <p:nvPr/>
          </p:nvSpPr>
          <p:spPr bwMode="auto">
            <a:xfrm>
              <a:off x="2519363" y="5223437"/>
              <a:ext cx="228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0" name="Line 1453"/>
            <p:cNvSpPr>
              <a:spLocks noChangeShapeType="1"/>
            </p:cNvSpPr>
            <p:nvPr/>
          </p:nvSpPr>
          <p:spPr bwMode="auto">
            <a:xfrm rot="3600000">
              <a:off x="2576513" y="5128187"/>
              <a:ext cx="228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1" name="Line 1454"/>
            <p:cNvSpPr>
              <a:spLocks noChangeShapeType="1"/>
            </p:cNvSpPr>
            <p:nvPr/>
          </p:nvSpPr>
          <p:spPr bwMode="auto">
            <a:xfrm>
              <a:off x="2405063" y="5413937"/>
              <a:ext cx="228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2" name="Line 1455"/>
            <p:cNvSpPr>
              <a:spLocks noChangeShapeType="1"/>
            </p:cNvSpPr>
            <p:nvPr/>
          </p:nvSpPr>
          <p:spPr bwMode="auto">
            <a:xfrm rot="3600000">
              <a:off x="2576513" y="4747187"/>
              <a:ext cx="228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3" name="Line 1456"/>
            <p:cNvSpPr>
              <a:spLocks noChangeShapeType="1"/>
            </p:cNvSpPr>
            <p:nvPr/>
          </p:nvSpPr>
          <p:spPr bwMode="auto">
            <a:xfrm rot="3600000">
              <a:off x="2462213" y="4937687"/>
              <a:ext cx="228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4" name="Line 1457"/>
            <p:cNvSpPr>
              <a:spLocks noChangeShapeType="1"/>
            </p:cNvSpPr>
            <p:nvPr/>
          </p:nvSpPr>
          <p:spPr bwMode="auto">
            <a:xfrm>
              <a:off x="1147763" y="5223437"/>
              <a:ext cx="228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5" name="Line 1458"/>
            <p:cNvSpPr>
              <a:spLocks noChangeShapeType="1"/>
            </p:cNvSpPr>
            <p:nvPr/>
          </p:nvSpPr>
          <p:spPr bwMode="auto">
            <a:xfrm rot="3600000">
              <a:off x="1204913" y="5128187"/>
              <a:ext cx="228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6" name="Line 1459"/>
            <p:cNvSpPr>
              <a:spLocks noChangeShapeType="1"/>
            </p:cNvSpPr>
            <p:nvPr/>
          </p:nvSpPr>
          <p:spPr bwMode="auto">
            <a:xfrm rot="18000000">
              <a:off x="1204913" y="5318687"/>
              <a:ext cx="228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7" name="Line 1460"/>
            <p:cNvSpPr>
              <a:spLocks noChangeShapeType="1"/>
            </p:cNvSpPr>
            <p:nvPr/>
          </p:nvSpPr>
          <p:spPr bwMode="auto">
            <a:xfrm>
              <a:off x="1257300" y="5413937"/>
              <a:ext cx="228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8" name="Line 1461"/>
            <p:cNvSpPr>
              <a:spLocks noChangeShapeType="1"/>
            </p:cNvSpPr>
            <p:nvPr/>
          </p:nvSpPr>
          <p:spPr bwMode="auto">
            <a:xfrm rot="18000000">
              <a:off x="1090613" y="5128187"/>
              <a:ext cx="228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" name="Line 1462"/>
            <p:cNvSpPr>
              <a:spLocks noChangeShapeType="1"/>
            </p:cNvSpPr>
            <p:nvPr/>
          </p:nvSpPr>
          <p:spPr bwMode="auto">
            <a:xfrm>
              <a:off x="1485900" y="5413937"/>
              <a:ext cx="228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" name="Line 1463"/>
            <p:cNvSpPr>
              <a:spLocks noChangeShapeType="1"/>
            </p:cNvSpPr>
            <p:nvPr/>
          </p:nvSpPr>
          <p:spPr bwMode="auto">
            <a:xfrm rot="3600000">
              <a:off x="1433513" y="5509187"/>
              <a:ext cx="228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1" name="Line 1464"/>
            <p:cNvSpPr>
              <a:spLocks noChangeShapeType="1"/>
            </p:cNvSpPr>
            <p:nvPr/>
          </p:nvSpPr>
          <p:spPr bwMode="auto">
            <a:xfrm rot="7200000">
              <a:off x="1547813" y="5509187"/>
              <a:ext cx="228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2" name="Line 1465"/>
            <p:cNvSpPr>
              <a:spLocks noChangeShapeType="1"/>
            </p:cNvSpPr>
            <p:nvPr/>
          </p:nvSpPr>
          <p:spPr bwMode="auto">
            <a:xfrm>
              <a:off x="1719263" y="5413937"/>
              <a:ext cx="228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3" name="Line 1466"/>
            <p:cNvSpPr>
              <a:spLocks noChangeShapeType="1"/>
            </p:cNvSpPr>
            <p:nvPr/>
          </p:nvSpPr>
          <p:spPr bwMode="auto">
            <a:xfrm rot="14400000">
              <a:off x="1662113" y="5509187"/>
              <a:ext cx="228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4" name="Line 1467"/>
            <p:cNvSpPr>
              <a:spLocks noChangeShapeType="1"/>
            </p:cNvSpPr>
            <p:nvPr/>
          </p:nvSpPr>
          <p:spPr bwMode="auto">
            <a:xfrm rot="18000000">
              <a:off x="1776413" y="5509187"/>
              <a:ext cx="228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5" name="Line 1468"/>
            <p:cNvSpPr>
              <a:spLocks noChangeShapeType="1"/>
            </p:cNvSpPr>
            <p:nvPr/>
          </p:nvSpPr>
          <p:spPr bwMode="auto">
            <a:xfrm rot="3600000">
              <a:off x="1319213" y="5318687"/>
              <a:ext cx="228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6" name="Line 1469"/>
            <p:cNvSpPr>
              <a:spLocks noChangeShapeType="1"/>
            </p:cNvSpPr>
            <p:nvPr/>
          </p:nvSpPr>
          <p:spPr bwMode="auto">
            <a:xfrm rot="3600000">
              <a:off x="1890713" y="5509187"/>
              <a:ext cx="228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7" name="Line 1470"/>
            <p:cNvSpPr>
              <a:spLocks noChangeShapeType="1"/>
            </p:cNvSpPr>
            <p:nvPr/>
          </p:nvSpPr>
          <p:spPr bwMode="auto">
            <a:xfrm rot="7200000">
              <a:off x="1204913" y="4556687"/>
              <a:ext cx="228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8" name="Line 1471"/>
            <p:cNvSpPr>
              <a:spLocks noChangeShapeType="1"/>
            </p:cNvSpPr>
            <p:nvPr/>
          </p:nvSpPr>
          <p:spPr bwMode="auto">
            <a:xfrm rot="10800000">
              <a:off x="1147763" y="4461437"/>
              <a:ext cx="228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9" name="Line 1472"/>
            <p:cNvSpPr>
              <a:spLocks noChangeShapeType="1"/>
            </p:cNvSpPr>
            <p:nvPr/>
          </p:nvSpPr>
          <p:spPr bwMode="auto">
            <a:xfrm rot="14400000">
              <a:off x="1090613" y="4556687"/>
              <a:ext cx="228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1" name="Line 1474"/>
            <p:cNvSpPr>
              <a:spLocks noChangeShapeType="1"/>
            </p:cNvSpPr>
            <p:nvPr/>
          </p:nvSpPr>
          <p:spPr bwMode="auto">
            <a:xfrm rot="14400000">
              <a:off x="1204913" y="4366187"/>
              <a:ext cx="228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" name="Line 1477"/>
            <p:cNvSpPr>
              <a:spLocks noChangeShapeType="1"/>
            </p:cNvSpPr>
            <p:nvPr/>
          </p:nvSpPr>
          <p:spPr bwMode="auto">
            <a:xfrm rot="18000000">
              <a:off x="1319213" y="4366187"/>
              <a:ext cx="228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5" name="Line 1478"/>
            <p:cNvSpPr>
              <a:spLocks noChangeShapeType="1"/>
            </p:cNvSpPr>
            <p:nvPr/>
          </p:nvSpPr>
          <p:spPr bwMode="auto">
            <a:xfrm>
              <a:off x="1371600" y="4461437"/>
              <a:ext cx="228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" name="Line 1479"/>
            <p:cNvSpPr>
              <a:spLocks noChangeShapeType="1"/>
            </p:cNvSpPr>
            <p:nvPr/>
          </p:nvSpPr>
          <p:spPr bwMode="auto">
            <a:xfrm rot="14400000">
              <a:off x="1204913" y="4747187"/>
              <a:ext cx="228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7" name="Line 1480"/>
            <p:cNvSpPr>
              <a:spLocks noChangeShapeType="1"/>
            </p:cNvSpPr>
            <p:nvPr/>
          </p:nvSpPr>
          <p:spPr bwMode="auto">
            <a:xfrm>
              <a:off x="1262063" y="4651937"/>
              <a:ext cx="228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8" name="Line 1481"/>
            <p:cNvSpPr>
              <a:spLocks noChangeShapeType="1"/>
            </p:cNvSpPr>
            <p:nvPr/>
          </p:nvSpPr>
          <p:spPr bwMode="auto">
            <a:xfrm rot="3600000">
              <a:off x="1319213" y="4556687"/>
              <a:ext cx="228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9" name="Line 1482"/>
            <p:cNvSpPr>
              <a:spLocks noChangeShapeType="1"/>
            </p:cNvSpPr>
            <p:nvPr/>
          </p:nvSpPr>
          <p:spPr bwMode="auto">
            <a:xfrm>
              <a:off x="1028700" y="4651937"/>
              <a:ext cx="228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0" name="Line 1483"/>
            <p:cNvSpPr>
              <a:spLocks noChangeShapeType="1"/>
            </p:cNvSpPr>
            <p:nvPr/>
          </p:nvSpPr>
          <p:spPr bwMode="auto">
            <a:xfrm rot="10800000">
              <a:off x="1147763" y="4842437"/>
              <a:ext cx="228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1" name="Line 1484"/>
            <p:cNvSpPr>
              <a:spLocks noChangeShapeType="1"/>
            </p:cNvSpPr>
            <p:nvPr/>
          </p:nvSpPr>
          <p:spPr bwMode="auto">
            <a:xfrm rot="3600000">
              <a:off x="976313" y="4747187"/>
              <a:ext cx="228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2" name="Line 1485"/>
            <p:cNvSpPr>
              <a:spLocks noChangeShapeType="1"/>
            </p:cNvSpPr>
            <p:nvPr/>
          </p:nvSpPr>
          <p:spPr bwMode="auto">
            <a:xfrm rot="7200000">
              <a:off x="1090613" y="4747187"/>
              <a:ext cx="228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3" name="Line 1486"/>
            <p:cNvSpPr>
              <a:spLocks noChangeShapeType="1"/>
            </p:cNvSpPr>
            <p:nvPr/>
          </p:nvSpPr>
          <p:spPr bwMode="auto">
            <a:xfrm rot="14400000">
              <a:off x="1090613" y="4937687"/>
              <a:ext cx="228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4" name="Line 1487"/>
            <p:cNvSpPr>
              <a:spLocks noChangeShapeType="1"/>
            </p:cNvSpPr>
            <p:nvPr/>
          </p:nvSpPr>
          <p:spPr bwMode="auto">
            <a:xfrm rot="18000000">
              <a:off x="976313" y="4937687"/>
              <a:ext cx="228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5" name="Line 1488"/>
            <p:cNvSpPr>
              <a:spLocks noChangeShapeType="1"/>
            </p:cNvSpPr>
            <p:nvPr/>
          </p:nvSpPr>
          <p:spPr bwMode="auto">
            <a:xfrm>
              <a:off x="1033463" y="5032937"/>
              <a:ext cx="228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6" name="Line 1489"/>
            <p:cNvSpPr>
              <a:spLocks noChangeShapeType="1"/>
            </p:cNvSpPr>
            <p:nvPr/>
          </p:nvSpPr>
          <p:spPr bwMode="auto">
            <a:xfrm rot="18000000">
              <a:off x="1319213" y="4747187"/>
              <a:ext cx="228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7" name="Line 1490"/>
            <p:cNvSpPr>
              <a:spLocks noChangeShapeType="1"/>
            </p:cNvSpPr>
            <p:nvPr/>
          </p:nvSpPr>
          <p:spPr bwMode="auto">
            <a:xfrm rot="18000000">
              <a:off x="1204913" y="4937687"/>
              <a:ext cx="228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8" name="Line 1491"/>
            <p:cNvSpPr>
              <a:spLocks noChangeShapeType="1"/>
            </p:cNvSpPr>
            <p:nvPr/>
          </p:nvSpPr>
          <p:spPr bwMode="auto">
            <a:xfrm rot="18000000">
              <a:off x="1547813" y="4366187"/>
              <a:ext cx="228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9" name="Line 1492"/>
            <p:cNvSpPr>
              <a:spLocks noChangeShapeType="1"/>
            </p:cNvSpPr>
            <p:nvPr/>
          </p:nvSpPr>
          <p:spPr bwMode="auto">
            <a:xfrm rot="18000000">
              <a:off x="1433513" y="4556687"/>
              <a:ext cx="228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0" name="Line 1493"/>
            <p:cNvSpPr>
              <a:spLocks noChangeShapeType="1"/>
            </p:cNvSpPr>
            <p:nvPr/>
          </p:nvSpPr>
          <p:spPr bwMode="auto">
            <a:xfrm>
              <a:off x="1600200" y="4461437"/>
              <a:ext cx="228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1" name="Line 1494"/>
            <p:cNvSpPr>
              <a:spLocks noChangeShapeType="1"/>
            </p:cNvSpPr>
            <p:nvPr/>
          </p:nvSpPr>
          <p:spPr bwMode="auto">
            <a:xfrm>
              <a:off x="1490663" y="4651937"/>
              <a:ext cx="228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2" name="Line 1495"/>
            <p:cNvSpPr>
              <a:spLocks noChangeShapeType="1"/>
            </p:cNvSpPr>
            <p:nvPr/>
          </p:nvSpPr>
          <p:spPr bwMode="auto">
            <a:xfrm rot="10800000">
              <a:off x="1719263" y="4651937"/>
              <a:ext cx="228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3" name="Line 1496"/>
            <p:cNvSpPr>
              <a:spLocks noChangeShapeType="1"/>
            </p:cNvSpPr>
            <p:nvPr/>
          </p:nvSpPr>
          <p:spPr bwMode="auto">
            <a:xfrm rot="3600000">
              <a:off x="1547813" y="4556687"/>
              <a:ext cx="228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4" name="Line 1497"/>
            <p:cNvSpPr>
              <a:spLocks noChangeShapeType="1"/>
            </p:cNvSpPr>
            <p:nvPr/>
          </p:nvSpPr>
          <p:spPr bwMode="auto">
            <a:xfrm rot="7200000">
              <a:off x="1662113" y="4556687"/>
              <a:ext cx="228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5" name="Line 1498"/>
            <p:cNvSpPr>
              <a:spLocks noChangeShapeType="1"/>
            </p:cNvSpPr>
            <p:nvPr/>
          </p:nvSpPr>
          <p:spPr bwMode="auto">
            <a:xfrm>
              <a:off x="1833563" y="4461437"/>
              <a:ext cx="228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6" name="Line 1499"/>
            <p:cNvSpPr>
              <a:spLocks noChangeShapeType="1"/>
            </p:cNvSpPr>
            <p:nvPr/>
          </p:nvSpPr>
          <p:spPr bwMode="auto">
            <a:xfrm rot="14400000">
              <a:off x="1776413" y="4556687"/>
              <a:ext cx="228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7" name="Line 1500"/>
            <p:cNvSpPr>
              <a:spLocks noChangeShapeType="1"/>
            </p:cNvSpPr>
            <p:nvPr/>
          </p:nvSpPr>
          <p:spPr bwMode="auto">
            <a:xfrm rot="3600000">
              <a:off x="1890713" y="4366187"/>
              <a:ext cx="228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8" name="Line 1501"/>
            <p:cNvSpPr>
              <a:spLocks noChangeShapeType="1"/>
            </p:cNvSpPr>
            <p:nvPr/>
          </p:nvSpPr>
          <p:spPr bwMode="auto">
            <a:xfrm rot="18000000">
              <a:off x="1890713" y="4556687"/>
              <a:ext cx="228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9" name="Line 1502"/>
            <p:cNvSpPr>
              <a:spLocks noChangeShapeType="1"/>
            </p:cNvSpPr>
            <p:nvPr/>
          </p:nvSpPr>
          <p:spPr bwMode="auto">
            <a:xfrm rot="18000000">
              <a:off x="1776413" y="4366187"/>
              <a:ext cx="228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1" name="Line 1504"/>
            <p:cNvSpPr>
              <a:spLocks noChangeShapeType="1"/>
            </p:cNvSpPr>
            <p:nvPr/>
          </p:nvSpPr>
          <p:spPr bwMode="auto">
            <a:xfrm rot="3600000">
              <a:off x="1657350" y="4366187"/>
              <a:ext cx="228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2" name="Line 1505"/>
            <p:cNvSpPr>
              <a:spLocks noChangeShapeType="1"/>
            </p:cNvSpPr>
            <p:nvPr/>
          </p:nvSpPr>
          <p:spPr bwMode="auto">
            <a:xfrm rot="10800000">
              <a:off x="1381125" y="5223437"/>
              <a:ext cx="228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3" name="Line 1506"/>
            <p:cNvSpPr>
              <a:spLocks noChangeShapeType="1"/>
            </p:cNvSpPr>
            <p:nvPr/>
          </p:nvSpPr>
          <p:spPr bwMode="auto">
            <a:xfrm rot="18000000">
              <a:off x="1204913" y="4937687"/>
              <a:ext cx="228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4" name="Line 1507"/>
            <p:cNvSpPr>
              <a:spLocks noChangeShapeType="1"/>
            </p:cNvSpPr>
            <p:nvPr/>
          </p:nvSpPr>
          <p:spPr bwMode="auto">
            <a:xfrm>
              <a:off x="1262063" y="5032937"/>
              <a:ext cx="228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" name="Line 1508"/>
            <p:cNvSpPr>
              <a:spLocks noChangeShapeType="1"/>
            </p:cNvSpPr>
            <p:nvPr/>
          </p:nvSpPr>
          <p:spPr bwMode="auto">
            <a:xfrm rot="14400000">
              <a:off x="1433513" y="5128187"/>
              <a:ext cx="228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6" name="Line 1509"/>
            <p:cNvSpPr>
              <a:spLocks noChangeShapeType="1"/>
            </p:cNvSpPr>
            <p:nvPr/>
          </p:nvSpPr>
          <p:spPr bwMode="auto">
            <a:xfrm rot="18000000">
              <a:off x="1319213" y="5128187"/>
              <a:ext cx="228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7" name="Line 1510"/>
            <p:cNvSpPr>
              <a:spLocks noChangeShapeType="1"/>
            </p:cNvSpPr>
            <p:nvPr/>
          </p:nvSpPr>
          <p:spPr bwMode="auto">
            <a:xfrm rot="3600000">
              <a:off x="1319213" y="4937687"/>
              <a:ext cx="228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" name="Line 1511"/>
            <p:cNvSpPr>
              <a:spLocks noChangeShapeType="1"/>
            </p:cNvSpPr>
            <p:nvPr/>
          </p:nvSpPr>
          <p:spPr bwMode="auto">
            <a:xfrm rot="7200000">
              <a:off x="1433513" y="4937687"/>
              <a:ext cx="228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" name="Line 1512"/>
            <p:cNvSpPr>
              <a:spLocks noChangeShapeType="1"/>
            </p:cNvSpPr>
            <p:nvPr/>
          </p:nvSpPr>
          <p:spPr bwMode="auto">
            <a:xfrm rot="10800000">
              <a:off x="1381125" y="4842437"/>
              <a:ext cx="228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" name="Line 1513"/>
            <p:cNvSpPr>
              <a:spLocks noChangeShapeType="1"/>
            </p:cNvSpPr>
            <p:nvPr/>
          </p:nvSpPr>
          <p:spPr bwMode="auto">
            <a:xfrm rot="14400000">
              <a:off x="1433513" y="4747187"/>
              <a:ext cx="228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" name="Line 1514"/>
            <p:cNvSpPr>
              <a:spLocks noChangeShapeType="1"/>
            </p:cNvSpPr>
            <p:nvPr/>
          </p:nvSpPr>
          <p:spPr bwMode="auto">
            <a:xfrm rot="18000000">
              <a:off x="1319213" y="4747187"/>
              <a:ext cx="228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" name="Line 1515"/>
            <p:cNvSpPr>
              <a:spLocks noChangeShapeType="1"/>
            </p:cNvSpPr>
            <p:nvPr/>
          </p:nvSpPr>
          <p:spPr bwMode="auto">
            <a:xfrm rot="7200000">
              <a:off x="1547813" y="4747187"/>
              <a:ext cx="228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3" name="Line 1516"/>
            <p:cNvSpPr>
              <a:spLocks noChangeShapeType="1"/>
            </p:cNvSpPr>
            <p:nvPr/>
          </p:nvSpPr>
          <p:spPr bwMode="auto">
            <a:xfrm rot="10800000">
              <a:off x="1495425" y="5413937"/>
              <a:ext cx="228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4" name="Line 1517"/>
            <p:cNvSpPr>
              <a:spLocks noChangeShapeType="1"/>
            </p:cNvSpPr>
            <p:nvPr/>
          </p:nvSpPr>
          <p:spPr bwMode="auto">
            <a:xfrm rot="14400000">
              <a:off x="1547813" y="5318687"/>
              <a:ext cx="228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" name="Line 1518"/>
            <p:cNvSpPr>
              <a:spLocks noChangeShapeType="1"/>
            </p:cNvSpPr>
            <p:nvPr/>
          </p:nvSpPr>
          <p:spPr bwMode="auto">
            <a:xfrm rot="7200000">
              <a:off x="1433513" y="5318687"/>
              <a:ext cx="228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9" name="Line 1522"/>
            <p:cNvSpPr>
              <a:spLocks noChangeShapeType="1"/>
            </p:cNvSpPr>
            <p:nvPr/>
          </p:nvSpPr>
          <p:spPr bwMode="auto">
            <a:xfrm rot="3600000">
              <a:off x="1433513" y="4366187"/>
              <a:ext cx="228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0" name="Line 1523"/>
            <p:cNvSpPr>
              <a:spLocks noChangeShapeType="1"/>
            </p:cNvSpPr>
            <p:nvPr/>
          </p:nvSpPr>
          <p:spPr bwMode="auto">
            <a:xfrm rot="3600000">
              <a:off x="2005013" y="4556687"/>
              <a:ext cx="228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5" name="Line 1528"/>
            <p:cNvSpPr>
              <a:spLocks noChangeShapeType="1"/>
            </p:cNvSpPr>
            <p:nvPr/>
          </p:nvSpPr>
          <p:spPr bwMode="auto">
            <a:xfrm rot="14400000">
              <a:off x="2347913" y="4366187"/>
              <a:ext cx="228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8" name="Line 1531"/>
            <p:cNvSpPr>
              <a:spLocks noChangeShapeType="1"/>
            </p:cNvSpPr>
            <p:nvPr/>
          </p:nvSpPr>
          <p:spPr bwMode="auto">
            <a:xfrm>
              <a:off x="2062163" y="4461437"/>
              <a:ext cx="228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9" name="Line 1532"/>
            <p:cNvSpPr>
              <a:spLocks noChangeShapeType="1"/>
            </p:cNvSpPr>
            <p:nvPr/>
          </p:nvSpPr>
          <p:spPr bwMode="auto">
            <a:xfrm rot="10800000">
              <a:off x="2290763" y="4461437"/>
              <a:ext cx="228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0" name="Line 1533"/>
            <p:cNvSpPr>
              <a:spLocks noChangeShapeType="1"/>
            </p:cNvSpPr>
            <p:nvPr/>
          </p:nvSpPr>
          <p:spPr bwMode="auto">
            <a:xfrm rot="3600000">
              <a:off x="2119313" y="4366187"/>
              <a:ext cx="228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1" name="Line 1534"/>
            <p:cNvSpPr>
              <a:spLocks noChangeShapeType="1"/>
            </p:cNvSpPr>
            <p:nvPr/>
          </p:nvSpPr>
          <p:spPr bwMode="auto">
            <a:xfrm rot="7200000">
              <a:off x="2233613" y="4366187"/>
              <a:ext cx="228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2" name="Line 1535"/>
            <p:cNvSpPr>
              <a:spLocks noChangeShapeType="1"/>
            </p:cNvSpPr>
            <p:nvPr/>
          </p:nvSpPr>
          <p:spPr bwMode="auto">
            <a:xfrm rot="14400000">
              <a:off x="2233613" y="4556687"/>
              <a:ext cx="228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3" name="Line 1536"/>
            <p:cNvSpPr>
              <a:spLocks noChangeShapeType="1"/>
            </p:cNvSpPr>
            <p:nvPr/>
          </p:nvSpPr>
          <p:spPr bwMode="auto">
            <a:xfrm rot="18000000">
              <a:off x="2119313" y="4556687"/>
              <a:ext cx="228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4" name="Line 1537"/>
            <p:cNvSpPr>
              <a:spLocks noChangeShapeType="1"/>
            </p:cNvSpPr>
            <p:nvPr/>
          </p:nvSpPr>
          <p:spPr bwMode="auto">
            <a:xfrm>
              <a:off x="2176463" y="4651937"/>
              <a:ext cx="228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5" name="Line 1538"/>
            <p:cNvSpPr>
              <a:spLocks noChangeShapeType="1"/>
            </p:cNvSpPr>
            <p:nvPr/>
          </p:nvSpPr>
          <p:spPr bwMode="auto">
            <a:xfrm rot="18000000">
              <a:off x="2005013" y="4366187"/>
              <a:ext cx="228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7" name="Line 1540"/>
            <p:cNvSpPr>
              <a:spLocks noChangeShapeType="1"/>
            </p:cNvSpPr>
            <p:nvPr/>
          </p:nvSpPr>
          <p:spPr bwMode="auto">
            <a:xfrm rot="18000000">
              <a:off x="2462213" y="4366187"/>
              <a:ext cx="228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8" name="Line 1541"/>
            <p:cNvSpPr>
              <a:spLocks noChangeShapeType="1"/>
            </p:cNvSpPr>
            <p:nvPr/>
          </p:nvSpPr>
          <p:spPr bwMode="auto">
            <a:xfrm rot="18000000">
              <a:off x="2347913" y="4556687"/>
              <a:ext cx="228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9" name="Line 1542"/>
            <p:cNvSpPr>
              <a:spLocks noChangeShapeType="1"/>
            </p:cNvSpPr>
            <p:nvPr/>
          </p:nvSpPr>
          <p:spPr bwMode="auto">
            <a:xfrm rot="18000000">
              <a:off x="2576513" y="4556687"/>
              <a:ext cx="228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0" name="Line 1543"/>
            <p:cNvSpPr>
              <a:spLocks noChangeShapeType="1"/>
            </p:cNvSpPr>
            <p:nvPr/>
          </p:nvSpPr>
          <p:spPr bwMode="auto">
            <a:xfrm>
              <a:off x="2519363" y="4461437"/>
              <a:ext cx="228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1" name="Line 1544"/>
            <p:cNvSpPr>
              <a:spLocks noChangeShapeType="1"/>
            </p:cNvSpPr>
            <p:nvPr/>
          </p:nvSpPr>
          <p:spPr bwMode="auto">
            <a:xfrm rot="14400000">
              <a:off x="2462213" y="4556687"/>
              <a:ext cx="228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2" name="Line 1545"/>
            <p:cNvSpPr>
              <a:spLocks noChangeShapeType="1"/>
            </p:cNvSpPr>
            <p:nvPr/>
          </p:nvSpPr>
          <p:spPr bwMode="auto">
            <a:xfrm>
              <a:off x="2405063" y="4651937"/>
              <a:ext cx="228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3" name="Line 1715"/>
            <p:cNvSpPr>
              <a:spLocks noChangeShapeType="1"/>
            </p:cNvSpPr>
            <p:nvPr/>
          </p:nvSpPr>
          <p:spPr bwMode="auto">
            <a:xfrm rot="18000000">
              <a:off x="2119313" y="5318687"/>
              <a:ext cx="228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4" name="Line 1716"/>
            <p:cNvSpPr>
              <a:spLocks noChangeShapeType="1"/>
            </p:cNvSpPr>
            <p:nvPr/>
          </p:nvSpPr>
          <p:spPr bwMode="auto">
            <a:xfrm rot="18000000">
              <a:off x="2233613" y="5128187"/>
              <a:ext cx="228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5" name="Line 1717"/>
            <p:cNvSpPr>
              <a:spLocks noChangeShapeType="1"/>
            </p:cNvSpPr>
            <p:nvPr/>
          </p:nvSpPr>
          <p:spPr bwMode="auto">
            <a:xfrm rot="3600000">
              <a:off x="2233613" y="4937687"/>
              <a:ext cx="228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6" name="Line 1718"/>
            <p:cNvSpPr>
              <a:spLocks noChangeShapeType="1"/>
            </p:cNvSpPr>
            <p:nvPr/>
          </p:nvSpPr>
          <p:spPr bwMode="auto">
            <a:xfrm rot="3600000">
              <a:off x="2119313" y="4747187"/>
              <a:ext cx="228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7" name="Line 1719"/>
            <p:cNvSpPr>
              <a:spLocks noChangeShapeType="1"/>
            </p:cNvSpPr>
            <p:nvPr/>
          </p:nvSpPr>
          <p:spPr bwMode="auto">
            <a:xfrm>
              <a:off x="1947863" y="4651937"/>
              <a:ext cx="228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8" name="AutoShape 1720"/>
            <p:cNvSpPr>
              <a:spLocks noChangeArrowheads="1"/>
            </p:cNvSpPr>
            <p:nvPr/>
          </p:nvSpPr>
          <p:spPr bwMode="auto">
            <a:xfrm rot="2334035">
              <a:off x="1816100" y="4915462"/>
              <a:ext cx="268288" cy="200025"/>
            </a:xfrm>
            <a:prstGeom prst="triangle">
              <a:avLst>
                <a:gd name="adj" fmla="val 50000"/>
              </a:avLst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9" name="Freeform 1721"/>
            <p:cNvSpPr>
              <a:spLocks/>
            </p:cNvSpPr>
            <p:nvPr/>
          </p:nvSpPr>
          <p:spPr bwMode="auto">
            <a:xfrm>
              <a:off x="1947863" y="4651937"/>
              <a:ext cx="61912" cy="279400"/>
            </a:xfrm>
            <a:custGeom>
              <a:avLst/>
              <a:gdLst>
                <a:gd name="T0" fmla="*/ 0 w 39"/>
                <a:gd name="T1" fmla="*/ 0 h 176"/>
                <a:gd name="T2" fmla="*/ 39 w 39"/>
                <a:gd name="T3" fmla="*/ 17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9" h="176">
                  <a:moveTo>
                    <a:pt x="0" y="0"/>
                  </a:moveTo>
                  <a:lnTo>
                    <a:pt x="39" y="176"/>
                  </a:ln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0" name="Line 1722"/>
            <p:cNvSpPr>
              <a:spLocks noChangeShapeType="1"/>
            </p:cNvSpPr>
            <p:nvPr/>
          </p:nvSpPr>
          <p:spPr bwMode="auto">
            <a:xfrm flipH="1">
              <a:off x="2019300" y="4651937"/>
              <a:ext cx="157163" cy="28257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1" name="Line 1723"/>
            <p:cNvSpPr>
              <a:spLocks noChangeShapeType="1"/>
            </p:cNvSpPr>
            <p:nvPr/>
          </p:nvSpPr>
          <p:spPr bwMode="auto">
            <a:xfrm flipH="1">
              <a:off x="2009775" y="4842437"/>
              <a:ext cx="280988" cy="9207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2" name="Line 1724"/>
            <p:cNvSpPr>
              <a:spLocks noChangeShapeType="1"/>
            </p:cNvSpPr>
            <p:nvPr/>
          </p:nvSpPr>
          <p:spPr bwMode="auto">
            <a:xfrm flipH="1" flipV="1">
              <a:off x="2009775" y="4934512"/>
              <a:ext cx="390525" cy="9842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3" name="Line 1725"/>
            <p:cNvSpPr>
              <a:spLocks noChangeShapeType="1"/>
            </p:cNvSpPr>
            <p:nvPr/>
          </p:nvSpPr>
          <p:spPr bwMode="auto">
            <a:xfrm flipH="1" flipV="1">
              <a:off x="1985963" y="5172637"/>
              <a:ext cx="304800" cy="508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4" name="Line 1726"/>
            <p:cNvSpPr>
              <a:spLocks noChangeShapeType="1"/>
            </p:cNvSpPr>
            <p:nvPr/>
          </p:nvSpPr>
          <p:spPr bwMode="auto">
            <a:xfrm flipH="1" flipV="1">
              <a:off x="1995488" y="5178987"/>
              <a:ext cx="180975" cy="23495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" name="Line 1727"/>
            <p:cNvSpPr>
              <a:spLocks noChangeShapeType="1"/>
            </p:cNvSpPr>
            <p:nvPr/>
          </p:nvSpPr>
          <p:spPr bwMode="auto">
            <a:xfrm flipV="1">
              <a:off x="1944688" y="5169462"/>
              <a:ext cx="50800" cy="25082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6" name="Line 1728"/>
            <p:cNvSpPr>
              <a:spLocks noChangeShapeType="1"/>
            </p:cNvSpPr>
            <p:nvPr/>
          </p:nvSpPr>
          <p:spPr bwMode="auto">
            <a:xfrm flipV="1">
              <a:off x="1724025" y="5175812"/>
              <a:ext cx="268288" cy="23812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7" name="Line 1729"/>
            <p:cNvSpPr>
              <a:spLocks noChangeShapeType="1"/>
            </p:cNvSpPr>
            <p:nvPr/>
          </p:nvSpPr>
          <p:spPr bwMode="auto">
            <a:xfrm flipV="1">
              <a:off x="1604963" y="5178987"/>
              <a:ext cx="384175" cy="4445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8" name="Line 1730"/>
            <p:cNvSpPr>
              <a:spLocks noChangeShapeType="1"/>
            </p:cNvSpPr>
            <p:nvPr/>
          </p:nvSpPr>
          <p:spPr bwMode="auto">
            <a:xfrm flipV="1">
              <a:off x="1495425" y="5013887"/>
              <a:ext cx="280988" cy="381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9" name="Line 1731"/>
            <p:cNvSpPr>
              <a:spLocks noChangeShapeType="1"/>
            </p:cNvSpPr>
            <p:nvPr/>
          </p:nvSpPr>
          <p:spPr bwMode="auto">
            <a:xfrm flipH="1">
              <a:off x="1609725" y="5013887"/>
              <a:ext cx="161925" cy="20955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0" name="Line 1732"/>
            <p:cNvSpPr>
              <a:spLocks noChangeShapeType="1"/>
            </p:cNvSpPr>
            <p:nvPr/>
          </p:nvSpPr>
          <p:spPr bwMode="auto">
            <a:xfrm>
              <a:off x="1604963" y="4842437"/>
              <a:ext cx="166687" cy="17145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1" name="Line 1733"/>
            <p:cNvSpPr>
              <a:spLocks noChangeShapeType="1"/>
            </p:cNvSpPr>
            <p:nvPr/>
          </p:nvSpPr>
          <p:spPr bwMode="auto">
            <a:xfrm>
              <a:off x="1714500" y="4651937"/>
              <a:ext cx="61913" cy="36195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2" name="Line 1734"/>
            <p:cNvSpPr>
              <a:spLocks noChangeShapeType="1"/>
            </p:cNvSpPr>
            <p:nvPr/>
          </p:nvSpPr>
          <p:spPr bwMode="auto">
            <a:xfrm flipH="1">
              <a:off x="1776413" y="4670987"/>
              <a:ext cx="166687" cy="3429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3" name="Line 1735"/>
            <p:cNvSpPr>
              <a:spLocks noChangeShapeType="1"/>
            </p:cNvSpPr>
            <p:nvPr/>
          </p:nvSpPr>
          <p:spPr bwMode="auto">
            <a:xfrm>
              <a:off x="2012950" y="4934512"/>
              <a:ext cx="277813" cy="28892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6" name="Line 1748"/>
            <p:cNvSpPr>
              <a:spLocks noChangeShapeType="1"/>
            </p:cNvSpPr>
            <p:nvPr/>
          </p:nvSpPr>
          <p:spPr bwMode="auto">
            <a:xfrm rot="14400000">
              <a:off x="2347913" y="5509187"/>
              <a:ext cx="228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7" name="Line 1749"/>
            <p:cNvSpPr>
              <a:spLocks noChangeShapeType="1"/>
            </p:cNvSpPr>
            <p:nvPr/>
          </p:nvSpPr>
          <p:spPr bwMode="auto">
            <a:xfrm rot="18000000">
              <a:off x="1323975" y="5518712"/>
              <a:ext cx="228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9" name="Line 1751"/>
            <p:cNvSpPr>
              <a:spLocks noChangeShapeType="1"/>
            </p:cNvSpPr>
            <p:nvPr/>
          </p:nvSpPr>
          <p:spPr bwMode="auto">
            <a:xfrm rot="18000000">
              <a:off x="2462213" y="5518712"/>
              <a:ext cx="228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0" name="Line 1752"/>
            <p:cNvSpPr>
              <a:spLocks noChangeShapeType="1"/>
            </p:cNvSpPr>
            <p:nvPr/>
          </p:nvSpPr>
          <p:spPr bwMode="auto">
            <a:xfrm rot="18000000">
              <a:off x="2576513" y="5328212"/>
              <a:ext cx="228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1" name="Line 1753"/>
            <p:cNvSpPr>
              <a:spLocks noChangeShapeType="1"/>
            </p:cNvSpPr>
            <p:nvPr/>
          </p:nvSpPr>
          <p:spPr bwMode="auto">
            <a:xfrm rot="14400000">
              <a:off x="2576513" y="5518712"/>
              <a:ext cx="228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2" name="Line 1754"/>
            <p:cNvSpPr>
              <a:spLocks noChangeShapeType="1"/>
            </p:cNvSpPr>
            <p:nvPr/>
          </p:nvSpPr>
          <p:spPr bwMode="auto">
            <a:xfrm>
              <a:off x="2633663" y="5413937"/>
              <a:ext cx="228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3" name="Line 1755"/>
            <p:cNvSpPr>
              <a:spLocks noChangeShapeType="1"/>
            </p:cNvSpPr>
            <p:nvPr/>
          </p:nvSpPr>
          <p:spPr bwMode="auto">
            <a:xfrm rot="3600000">
              <a:off x="2690813" y="5328212"/>
              <a:ext cx="228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4" name="Line 1756"/>
            <p:cNvSpPr>
              <a:spLocks noChangeShapeType="1"/>
            </p:cNvSpPr>
            <p:nvPr/>
          </p:nvSpPr>
          <p:spPr bwMode="auto">
            <a:xfrm>
              <a:off x="2633663" y="5032937"/>
              <a:ext cx="228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5" name="Line 1757"/>
            <p:cNvSpPr>
              <a:spLocks noChangeShapeType="1"/>
            </p:cNvSpPr>
            <p:nvPr/>
          </p:nvSpPr>
          <p:spPr bwMode="auto">
            <a:xfrm rot="3600000">
              <a:off x="2690813" y="4956737"/>
              <a:ext cx="228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6" name="Line 1758"/>
            <p:cNvSpPr>
              <a:spLocks noChangeShapeType="1"/>
            </p:cNvSpPr>
            <p:nvPr/>
          </p:nvSpPr>
          <p:spPr bwMode="auto">
            <a:xfrm rot="7200000">
              <a:off x="2795588" y="4940862"/>
              <a:ext cx="228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8" name="Line 1760"/>
            <p:cNvSpPr>
              <a:spLocks noChangeShapeType="1"/>
            </p:cNvSpPr>
            <p:nvPr/>
          </p:nvSpPr>
          <p:spPr bwMode="auto">
            <a:xfrm rot="10800000">
              <a:off x="2738438" y="4842437"/>
              <a:ext cx="228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9" name="Line 1761"/>
            <p:cNvSpPr>
              <a:spLocks noChangeShapeType="1"/>
            </p:cNvSpPr>
            <p:nvPr/>
          </p:nvSpPr>
          <p:spPr bwMode="auto">
            <a:xfrm>
              <a:off x="2738438" y="5223437"/>
              <a:ext cx="228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0" name="Line 1762"/>
            <p:cNvSpPr>
              <a:spLocks noChangeShapeType="1"/>
            </p:cNvSpPr>
            <p:nvPr/>
          </p:nvSpPr>
          <p:spPr bwMode="auto">
            <a:xfrm rot="7200000">
              <a:off x="2690813" y="5128187"/>
              <a:ext cx="228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1" name="Line 1763"/>
            <p:cNvSpPr>
              <a:spLocks noChangeShapeType="1"/>
            </p:cNvSpPr>
            <p:nvPr/>
          </p:nvSpPr>
          <p:spPr bwMode="auto">
            <a:xfrm rot="3600000">
              <a:off x="2795588" y="5128187"/>
              <a:ext cx="228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2" name="Line 1764"/>
            <p:cNvSpPr>
              <a:spLocks noChangeShapeType="1"/>
            </p:cNvSpPr>
            <p:nvPr/>
          </p:nvSpPr>
          <p:spPr bwMode="auto">
            <a:xfrm rot="18000000">
              <a:off x="2690813" y="4747187"/>
              <a:ext cx="228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3" name="Line 1765"/>
            <p:cNvSpPr>
              <a:spLocks noChangeShapeType="1"/>
            </p:cNvSpPr>
            <p:nvPr/>
          </p:nvSpPr>
          <p:spPr bwMode="auto">
            <a:xfrm>
              <a:off x="2633663" y="4651937"/>
              <a:ext cx="228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87994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 can create space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8" y="1447800"/>
            <a:ext cx="8153402" cy="5257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Rules to create a </a:t>
            </a:r>
            <a:r>
              <a:rPr lang="en-US" dirty="0" err="1" smtClean="0"/>
              <a:t>triangled</a:t>
            </a:r>
            <a:r>
              <a:rPr lang="en-US" dirty="0" smtClean="0"/>
              <a:t> space</a:t>
            </a:r>
          </a:p>
          <a:p>
            <a:pPr marL="457200" lvl="1" indent="0">
              <a:spcBef>
                <a:spcPts val="1200"/>
              </a:spcBef>
              <a:buNone/>
            </a:pPr>
            <a:r>
              <a:rPr lang="en-US" dirty="0" smtClean="0"/>
              <a:t>0: starter 0-oyt </a:t>
            </a:r>
            <a:r>
              <a:rPr lang="en-US" dirty="0" smtClean="0">
                <a:sym typeface="Symbol"/>
              </a:rPr>
              <a:t></a:t>
            </a:r>
            <a:r>
              <a:rPr lang="en-US" dirty="0" smtClean="0"/>
              <a:t> trapezoid</a:t>
            </a:r>
          </a:p>
          <a:p>
            <a:pPr marL="971550" lvl="1" indent="-514350">
              <a:spcBef>
                <a:spcPts val="1200"/>
              </a:spcBef>
              <a:buNone/>
            </a:pPr>
            <a:r>
              <a:rPr lang="en-US" dirty="0" smtClean="0"/>
              <a:t>1: a bottom right triangle </a:t>
            </a:r>
            <a:br>
              <a:rPr lang="en-US" dirty="0" smtClean="0"/>
            </a:br>
            <a:r>
              <a:rPr lang="en-US" dirty="0" smtClean="0"/>
              <a:t>adds two triangles</a:t>
            </a:r>
          </a:p>
          <a:p>
            <a:pPr marL="457200" lvl="1" indent="0">
              <a:spcBef>
                <a:spcPts val="1200"/>
              </a:spcBef>
              <a:buNone/>
            </a:pPr>
            <a:r>
              <a:rPr lang="en-US" dirty="0" smtClean="0"/>
              <a:t>2: flattop adds layer </a:t>
            </a:r>
          </a:p>
          <a:p>
            <a:pPr marL="457200" lvl="1" indent="0">
              <a:spcBef>
                <a:spcPts val="1200"/>
              </a:spcBef>
              <a:buNone/>
            </a:pPr>
            <a:r>
              <a:rPr lang="en-US" dirty="0" smtClean="0"/>
              <a:t>3: cliff adds two triangles</a:t>
            </a:r>
          </a:p>
          <a:p>
            <a:pPr marL="457200" lvl="1" indent="0">
              <a:spcBef>
                <a:spcPts val="500"/>
              </a:spcBef>
              <a:buNone/>
            </a:pPr>
            <a:endParaRPr lang="en-US" dirty="0"/>
          </a:p>
          <a:p>
            <a:pPr marL="457200" lvl="1" indent="0">
              <a:spcBef>
                <a:spcPts val="500"/>
              </a:spcBef>
              <a:buNone/>
            </a:pPr>
            <a:endParaRPr lang="en-US" dirty="0" smtClean="0"/>
          </a:p>
          <a:p>
            <a:pPr marL="0" indent="0">
              <a:spcBef>
                <a:spcPts val="500"/>
              </a:spcBef>
              <a:buNone/>
            </a:pPr>
            <a:endParaRPr lang="en-US" dirty="0" smtClean="0"/>
          </a:p>
          <a:p>
            <a:pPr>
              <a:spcBef>
                <a:spcPts val="500"/>
              </a:spcBef>
            </a:pPr>
            <a:r>
              <a:rPr lang="en-US" dirty="0" smtClean="0"/>
              <a:t>Could define inflation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9BD33-DB82-4151-B7DF-3AFCC5634E01}" type="datetime1">
              <a:rPr lang="en-US" smtClean="0"/>
              <a:t>2/15/2018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Oyts – Buld a Universe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45A22-ED4C-433E-9135-9E45A11B5C83}" type="slidenum">
              <a:rPr lang="en-US" smtClean="0"/>
              <a:pPr/>
              <a:t>17</a:t>
            </a:fld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2781300" y="4419600"/>
            <a:ext cx="3051595" cy="1460581"/>
            <a:chOff x="2781300" y="4543425"/>
            <a:chExt cx="3051595" cy="1460581"/>
          </a:xfrm>
        </p:grpSpPr>
        <p:sp>
          <p:nvSpPr>
            <p:cNvPr id="108" name="Line 4"/>
            <p:cNvSpPr>
              <a:spLocks noChangeShapeType="1"/>
            </p:cNvSpPr>
            <p:nvPr/>
          </p:nvSpPr>
          <p:spPr bwMode="auto">
            <a:xfrm rot="7200000">
              <a:off x="2987333" y="5274271"/>
              <a:ext cx="30760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b="1"/>
            </a:p>
          </p:txBody>
        </p:sp>
        <p:sp>
          <p:nvSpPr>
            <p:cNvPr id="109" name="Line 14"/>
            <p:cNvSpPr>
              <a:spLocks noChangeShapeType="1"/>
            </p:cNvSpPr>
            <p:nvPr/>
          </p:nvSpPr>
          <p:spPr bwMode="auto">
            <a:xfrm rot="10800000">
              <a:off x="3355128" y="4864136"/>
              <a:ext cx="26126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b="1"/>
            </a:p>
          </p:txBody>
        </p:sp>
        <p:sp>
          <p:nvSpPr>
            <p:cNvPr id="110" name="Line 18"/>
            <p:cNvSpPr>
              <a:spLocks noChangeShapeType="1"/>
            </p:cNvSpPr>
            <p:nvPr/>
          </p:nvSpPr>
          <p:spPr bwMode="auto">
            <a:xfrm>
              <a:off x="3213136" y="5133287"/>
              <a:ext cx="27262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b="1"/>
            </a:p>
          </p:txBody>
        </p:sp>
        <p:sp>
          <p:nvSpPr>
            <p:cNvPr id="115" name="Line 19"/>
            <p:cNvSpPr>
              <a:spLocks noChangeShapeType="1"/>
            </p:cNvSpPr>
            <p:nvPr/>
          </p:nvSpPr>
          <p:spPr bwMode="auto">
            <a:xfrm rot="14400000">
              <a:off x="2977808" y="5543422"/>
              <a:ext cx="30760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b="1"/>
            </a:p>
          </p:txBody>
        </p:sp>
        <p:sp>
          <p:nvSpPr>
            <p:cNvPr id="116" name="Line 20"/>
            <p:cNvSpPr>
              <a:spLocks noChangeShapeType="1"/>
            </p:cNvSpPr>
            <p:nvPr/>
          </p:nvSpPr>
          <p:spPr bwMode="auto">
            <a:xfrm>
              <a:off x="3063452" y="5402438"/>
              <a:ext cx="27262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b="1"/>
            </a:p>
          </p:txBody>
        </p:sp>
        <p:sp>
          <p:nvSpPr>
            <p:cNvPr id="117" name="Line 21"/>
            <p:cNvSpPr>
              <a:spLocks noChangeShapeType="1"/>
            </p:cNvSpPr>
            <p:nvPr/>
          </p:nvSpPr>
          <p:spPr bwMode="auto">
            <a:xfrm rot="3600000">
              <a:off x="3123646" y="5274271"/>
              <a:ext cx="30760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b="1"/>
            </a:p>
          </p:txBody>
        </p:sp>
        <p:sp>
          <p:nvSpPr>
            <p:cNvPr id="118" name="Line 24"/>
            <p:cNvSpPr>
              <a:spLocks noChangeShapeType="1"/>
            </p:cNvSpPr>
            <p:nvPr/>
          </p:nvSpPr>
          <p:spPr bwMode="auto">
            <a:xfrm rot="10800000">
              <a:off x="2908088" y="5671589"/>
              <a:ext cx="27262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b="1"/>
            </a:p>
          </p:txBody>
        </p:sp>
        <p:sp>
          <p:nvSpPr>
            <p:cNvPr id="119" name="Line 26"/>
            <p:cNvSpPr>
              <a:spLocks noChangeShapeType="1"/>
            </p:cNvSpPr>
            <p:nvPr/>
          </p:nvSpPr>
          <p:spPr bwMode="auto">
            <a:xfrm rot="7200000">
              <a:off x="2841494" y="5543422"/>
              <a:ext cx="30760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b="1"/>
            </a:p>
          </p:txBody>
        </p:sp>
        <p:sp>
          <p:nvSpPr>
            <p:cNvPr id="120" name="Line 27"/>
            <p:cNvSpPr>
              <a:spLocks noChangeShapeType="1"/>
            </p:cNvSpPr>
            <p:nvPr/>
          </p:nvSpPr>
          <p:spPr bwMode="auto">
            <a:xfrm rot="14400000">
              <a:off x="2831969" y="5812573"/>
              <a:ext cx="30760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b="1"/>
            </a:p>
          </p:txBody>
        </p:sp>
        <p:sp>
          <p:nvSpPr>
            <p:cNvPr id="121" name="Line 28"/>
            <p:cNvSpPr>
              <a:spLocks noChangeShapeType="1"/>
            </p:cNvSpPr>
            <p:nvPr/>
          </p:nvSpPr>
          <p:spPr bwMode="auto">
            <a:xfrm rot="18000000">
              <a:off x="2695656" y="5812573"/>
              <a:ext cx="30760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b="1"/>
            </a:p>
          </p:txBody>
        </p:sp>
        <p:sp>
          <p:nvSpPr>
            <p:cNvPr id="122" name="Line 29"/>
            <p:cNvSpPr>
              <a:spLocks noChangeShapeType="1"/>
            </p:cNvSpPr>
            <p:nvPr/>
          </p:nvSpPr>
          <p:spPr bwMode="auto">
            <a:xfrm>
              <a:off x="2781300" y="5953557"/>
              <a:ext cx="27262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b="1"/>
            </a:p>
          </p:txBody>
        </p:sp>
        <p:sp>
          <p:nvSpPr>
            <p:cNvPr id="123" name="Line 34"/>
            <p:cNvSpPr>
              <a:spLocks noChangeShapeType="1"/>
            </p:cNvSpPr>
            <p:nvPr/>
          </p:nvSpPr>
          <p:spPr bwMode="auto">
            <a:xfrm rot="18000000">
              <a:off x="3114121" y="5543422"/>
              <a:ext cx="30760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b="1"/>
            </a:p>
          </p:txBody>
        </p:sp>
        <p:sp>
          <p:nvSpPr>
            <p:cNvPr id="124" name="Line 35"/>
            <p:cNvSpPr>
              <a:spLocks noChangeShapeType="1"/>
            </p:cNvSpPr>
            <p:nvPr/>
          </p:nvSpPr>
          <p:spPr bwMode="auto">
            <a:xfrm rot="18000000">
              <a:off x="2968283" y="5812573"/>
              <a:ext cx="30760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b="1"/>
            </a:p>
          </p:txBody>
        </p:sp>
        <p:sp>
          <p:nvSpPr>
            <p:cNvPr id="125" name="Line 36"/>
            <p:cNvSpPr>
              <a:spLocks noChangeShapeType="1"/>
            </p:cNvSpPr>
            <p:nvPr/>
          </p:nvSpPr>
          <p:spPr bwMode="auto">
            <a:xfrm rot="18000000">
              <a:off x="3405798" y="5005120"/>
              <a:ext cx="30760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b="1"/>
            </a:p>
          </p:txBody>
        </p:sp>
        <p:sp>
          <p:nvSpPr>
            <p:cNvPr id="126" name="Line 37"/>
            <p:cNvSpPr>
              <a:spLocks noChangeShapeType="1"/>
            </p:cNvSpPr>
            <p:nvPr/>
          </p:nvSpPr>
          <p:spPr bwMode="auto">
            <a:xfrm rot="18000000">
              <a:off x="3259959" y="5274271"/>
              <a:ext cx="30760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b="1"/>
            </a:p>
          </p:txBody>
        </p:sp>
        <p:sp>
          <p:nvSpPr>
            <p:cNvPr id="127" name="Line 38"/>
            <p:cNvSpPr>
              <a:spLocks noChangeShapeType="1"/>
            </p:cNvSpPr>
            <p:nvPr/>
          </p:nvSpPr>
          <p:spPr bwMode="auto">
            <a:xfrm>
              <a:off x="3485763" y="5133287"/>
              <a:ext cx="27262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b="1"/>
            </a:p>
          </p:txBody>
        </p:sp>
        <p:sp>
          <p:nvSpPr>
            <p:cNvPr id="128" name="Line 39"/>
            <p:cNvSpPr>
              <a:spLocks noChangeShapeType="1"/>
            </p:cNvSpPr>
            <p:nvPr/>
          </p:nvSpPr>
          <p:spPr bwMode="auto">
            <a:xfrm rot="7200000">
              <a:off x="3665055" y="5543422"/>
              <a:ext cx="30760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b="1"/>
            </a:p>
          </p:txBody>
        </p:sp>
        <p:sp>
          <p:nvSpPr>
            <p:cNvPr id="129" name="Line 40"/>
            <p:cNvSpPr>
              <a:spLocks noChangeShapeType="1"/>
            </p:cNvSpPr>
            <p:nvPr/>
          </p:nvSpPr>
          <p:spPr bwMode="auto">
            <a:xfrm rot="14400000">
              <a:off x="3256115" y="5543422"/>
              <a:ext cx="30760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b="1"/>
            </a:p>
          </p:txBody>
        </p:sp>
        <p:sp>
          <p:nvSpPr>
            <p:cNvPr id="130" name="Line 41"/>
            <p:cNvSpPr>
              <a:spLocks noChangeShapeType="1"/>
            </p:cNvSpPr>
            <p:nvPr/>
          </p:nvSpPr>
          <p:spPr bwMode="auto">
            <a:xfrm>
              <a:off x="3341759" y="5402438"/>
              <a:ext cx="27262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b="1"/>
            </a:p>
          </p:txBody>
        </p:sp>
        <p:sp>
          <p:nvSpPr>
            <p:cNvPr id="131" name="Line 42"/>
            <p:cNvSpPr>
              <a:spLocks noChangeShapeType="1"/>
            </p:cNvSpPr>
            <p:nvPr/>
          </p:nvSpPr>
          <p:spPr bwMode="auto">
            <a:xfrm rot="10800000">
              <a:off x="3614385" y="5402438"/>
              <a:ext cx="27262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b="1"/>
            </a:p>
          </p:txBody>
        </p:sp>
        <p:sp>
          <p:nvSpPr>
            <p:cNvPr id="132" name="Line 43"/>
            <p:cNvSpPr>
              <a:spLocks noChangeShapeType="1"/>
            </p:cNvSpPr>
            <p:nvPr/>
          </p:nvSpPr>
          <p:spPr bwMode="auto">
            <a:xfrm rot="3600000">
              <a:off x="3396273" y="5274271"/>
              <a:ext cx="30760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b="1"/>
            </a:p>
          </p:txBody>
        </p:sp>
        <p:sp>
          <p:nvSpPr>
            <p:cNvPr id="133" name="Line 44"/>
            <p:cNvSpPr>
              <a:spLocks noChangeShapeType="1"/>
            </p:cNvSpPr>
            <p:nvPr/>
          </p:nvSpPr>
          <p:spPr bwMode="auto">
            <a:xfrm rot="7200000">
              <a:off x="3532586" y="5274271"/>
              <a:ext cx="30760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b="1"/>
            </a:p>
          </p:txBody>
        </p:sp>
        <p:sp>
          <p:nvSpPr>
            <p:cNvPr id="134" name="Line 45"/>
            <p:cNvSpPr>
              <a:spLocks noChangeShapeType="1"/>
            </p:cNvSpPr>
            <p:nvPr/>
          </p:nvSpPr>
          <p:spPr bwMode="auto">
            <a:xfrm rot="14400000">
              <a:off x="3528741" y="5543422"/>
              <a:ext cx="30760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b="1"/>
            </a:p>
          </p:txBody>
        </p:sp>
        <p:sp>
          <p:nvSpPr>
            <p:cNvPr id="135" name="Line 46"/>
            <p:cNvSpPr>
              <a:spLocks noChangeShapeType="1"/>
            </p:cNvSpPr>
            <p:nvPr/>
          </p:nvSpPr>
          <p:spPr bwMode="auto">
            <a:xfrm rot="18000000">
              <a:off x="3392428" y="5543422"/>
              <a:ext cx="30760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b="1"/>
            </a:p>
          </p:txBody>
        </p:sp>
        <p:sp>
          <p:nvSpPr>
            <p:cNvPr id="136" name="Line 47"/>
            <p:cNvSpPr>
              <a:spLocks noChangeShapeType="1"/>
            </p:cNvSpPr>
            <p:nvPr/>
          </p:nvSpPr>
          <p:spPr bwMode="auto">
            <a:xfrm>
              <a:off x="3754543" y="5133287"/>
              <a:ext cx="27262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b="1"/>
            </a:p>
          </p:txBody>
        </p:sp>
        <p:sp>
          <p:nvSpPr>
            <p:cNvPr id="137" name="Line 48"/>
            <p:cNvSpPr>
              <a:spLocks noChangeShapeType="1"/>
            </p:cNvSpPr>
            <p:nvPr/>
          </p:nvSpPr>
          <p:spPr bwMode="auto">
            <a:xfrm rot="14400000">
              <a:off x="3668899" y="5274271"/>
              <a:ext cx="30760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b="1"/>
            </a:p>
          </p:txBody>
        </p:sp>
        <p:sp>
          <p:nvSpPr>
            <p:cNvPr id="138" name="Line 50"/>
            <p:cNvSpPr>
              <a:spLocks noChangeShapeType="1"/>
            </p:cNvSpPr>
            <p:nvPr/>
          </p:nvSpPr>
          <p:spPr bwMode="auto">
            <a:xfrm rot="18000000">
              <a:off x="3805213" y="5274271"/>
              <a:ext cx="30760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b="1"/>
            </a:p>
          </p:txBody>
        </p:sp>
        <p:sp>
          <p:nvSpPr>
            <p:cNvPr id="139" name="Line 51"/>
            <p:cNvSpPr>
              <a:spLocks noChangeShapeType="1"/>
            </p:cNvSpPr>
            <p:nvPr/>
          </p:nvSpPr>
          <p:spPr bwMode="auto">
            <a:xfrm>
              <a:off x="3881332" y="5402438"/>
              <a:ext cx="27262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b="1"/>
            </a:p>
          </p:txBody>
        </p:sp>
        <p:sp>
          <p:nvSpPr>
            <p:cNvPr id="140" name="Line 52"/>
            <p:cNvSpPr>
              <a:spLocks noChangeShapeType="1"/>
            </p:cNvSpPr>
            <p:nvPr/>
          </p:nvSpPr>
          <p:spPr bwMode="auto">
            <a:xfrm rot="14400000">
              <a:off x="3649849" y="5812573"/>
              <a:ext cx="30760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b="1"/>
            </a:p>
          </p:txBody>
        </p:sp>
        <p:sp>
          <p:nvSpPr>
            <p:cNvPr id="141" name="Line 53"/>
            <p:cNvSpPr>
              <a:spLocks noChangeShapeType="1"/>
            </p:cNvSpPr>
            <p:nvPr/>
          </p:nvSpPr>
          <p:spPr bwMode="auto">
            <a:xfrm>
              <a:off x="3731649" y="5671589"/>
              <a:ext cx="27262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b="1"/>
            </a:p>
          </p:txBody>
        </p:sp>
        <p:sp>
          <p:nvSpPr>
            <p:cNvPr id="142" name="Line 54"/>
            <p:cNvSpPr>
              <a:spLocks noChangeShapeType="1"/>
            </p:cNvSpPr>
            <p:nvPr/>
          </p:nvSpPr>
          <p:spPr bwMode="auto">
            <a:xfrm rot="3600000">
              <a:off x="3801368" y="5543422"/>
              <a:ext cx="30760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b="1"/>
            </a:p>
          </p:txBody>
        </p:sp>
        <p:sp>
          <p:nvSpPr>
            <p:cNvPr id="143" name="Line 55"/>
            <p:cNvSpPr>
              <a:spLocks noChangeShapeType="1"/>
            </p:cNvSpPr>
            <p:nvPr/>
          </p:nvSpPr>
          <p:spPr bwMode="auto">
            <a:xfrm>
              <a:off x="3453342" y="5671589"/>
              <a:ext cx="27262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b="1"/>
            </a:p>
          </p:txBody>
        </p:sp>
        <p:sp>
          <p:nvSpPr>
            <p:cNvPr id="144" name="Line 56"/>
            <p:cNvSpPr>
              <a:spLocks noChangeShapeType="1"/>
            </p:cNvSpPr>
            <p:nvPr/>
          </p:nvSpPr>
          <p:spPr bwMode="auto">
            <a:xfrm>
              <a:off x="3326553" y="5953557"/>
              <a:ext cx="27262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b="1"/>
            </a:p>
          </p:txBody>
        </p:sp>
        <p:sp>
          <p:nvSpPr>
            <p:cNvPr id="145" name="Line 57"/>
            <p:cNvSpPr>
              <a:spLocks noChangeShapeType="1"/>
            </p:cNvSpPr>
            <p:nvPr/>
          </p:nvSpPr>
          <p:spPr bwMode="auto">
            <a:xfrm rot="10800000">
              <a:off x="3599180" y="5953557"/>
              <a:ext cx="27262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b="1"/>
            </a:p>
          </p:txBody>
        </p:sp>
        <p:sp>
          <p:nvSpPr>
            <p:cNvPr id="146" name="Line 58"/>
            <p:cNvSpPr>
              <a:spLocks noChangeShapeType="1"/>
            </p:cNvSpPr>
            <p:nvPr/>
          </p:nvSpPr>
          <p:spPr bwMode="auto">
            <a:xfrm rot="3600000">
              <a:off x="3377223" y="5812573"/>
              <a:ext cx="30760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b="1"/>
            </a:p>
          </p:txBody>
        </p:sp>
        <p:sp>
          <p:nvSpPr>
            <p:cNvPr id="147" name="Line 59"/>
            <p:cNvSpPr>
              <a:spLocks noChangeShapeType="1"/>
            </p:cNvSpPr>
            <p:nvPr/>
          </p:nvSpPr>
          <p:spPr bwMode="auto">
            <a:xfrm rot="7200000">
              <a:off x="3513536" y="5812573"/>
              <a:ext cx="30760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b="1"/>
            </a:p>
          </p:txBody>
        </p:sp>
        <p:sp>
          <p:nvSpPr>
            <p:cNvPr id="148" name="Line 62"/>
            <p:cNvSpPr>
              <a:spLocks noChangeShapeType="1"/>
            </p:cNvSpPr>
            <p:nvPr/>
          </p:nvSpPr>
          <p:spPr bwMode="auto">
            <a:xfrm rot="3600000">
              <a:off x="3536432" y="5005120"/>
              <a:ext cx="30760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b="1"/>
            </a:p>
          </p:txBody>
        </p:sp>
        <p:sp>
          <p:nvSpPr>
            <p:cNvPr id="149" name="Line 63"/>
            <p:cNvSpPr>
              <a:spLocks noChangeShapeType="1"/>
            </p:cNvSpPr>
            <p:nvPr/>
          </p:nvSpPr>
          <p:spPr bwMode="auto">
            <a:xfrm rot="18000000">
              <a:off x="3240909" y="5812573"/>
              <a:ext cx="30760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b="1"/>
            </a:p>
          </p:txBody>
        </p:sp>
        <p:sp>
          <p:nvSpPr>
            <p:cNvPr id="150" name="Line 64"/>
            <p:cNvSpPr>
              <a:spLocks noChangeShapeType="1"/>
            </p:cNvSpPr>
            <p:nvPr/>
          </p:nvSpPr>
          <p:spPr bwMode="auto">
            <a:xfrm>
              <a:off x="3180715" y="5671589"/>
              <a:ext cx="27262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b="1"/>
            </a:p>
          </p:txBody>
        </p:sp>
        <p:sp>
          <p:nvSpPr>
            <p:cNvPr id="151" name="Line 65"/>
            <p:cNvSpPr>
              <a:spLocks noChangeShapeType="1"/>
            </p:cNvSpPr>
            <p:nvPr/>
          </p:nvSpPr>
          <p:spPr bwMode="auto">
            <a:xfrm rot="18000000">
              <a:off x="3786163" y="5812573"/>
              <a:ext cx="30760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b="1"/>
            </a:p>
          </p:txBody>
        </p:sp>
        <p:sp>
          <p:nvSpPr>
            <p:cNvPr id="152" name="Line 66"/>
            <p:cNvSpPr>
              <a:spLocks noChangeShapeType="1"/>
            </p:cNvSpPr>
            <p:nvPr/>
          </p:nvSpPr>
          <p:spPr bwMode="auto">
            <a:xfrm rot="18000000">
              <a:off x="3937681" y="5543422"/>
              <a:ext cx="30760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b="1"/>
            </a:p>
          </p:txBody>
        </p:sp>
        <p:sp>
          <p:nvSpPr>
            <p:cNvPr id="153" name="Line 67"/>
            <p:cNvSpPr>
              <a:spLocks noChangeShapeType="1"/>
            </p:cNvSpPr>
            <p:nvPr/>
          </p:nvSpPr>
          <p:spPr bwMode="auto">
            <a:xfrm rot="14400000">
              <a:off x="3104596" y="5812573"/>
              <a:ext cx="30760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b="1"/>
            </a:p>
          </p:txBody>
        </p:sp>
        <p:sp>
          <p:nvSpPr>
            <p:cNvPr id="154" name="Line 71"/>
            <p:cNvSpPr>
              <a:spLocks noChangeShapeType="1"/>
            </p:cNvSpPr>
            <p:nvPr/>
          </p:nvSpPr>
          <p:spPr bwMode="auto">
            <a:xfrm rot="3600000">
              <a:off x="3269484" y="5005120"/>
              <a:ext cx="30760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b="1"/>
            </a:p>
          </p:txBody>
        </p:sp>
        <p:sp>
          <p:nvSpPr>
            <p:cNvPr id="155" name="Line 72"/>
            <p:cNvSpPr>
              <a:spLocks noChangeShapeType="1"/>
            </p:cNvSpPr>
            <p:nvPr/>
          </p:nvSpPr>
          <p:spPr bwMode="auto">
            <a:xfrm rot="3600000">
              <a:off x="3941526" y="5274271"/>
              <a:ext cx="30760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b="1"/>
            </a:p>
          </p:txBody>
        </p:sp>
        <p:sp>
          <p:nvSpPr>
            <p:cNvPr id="156" name="Line 73"/>
            <p:cNvSpPr>
              <a:spLocks noChangeShapeType="1"/>
            </p:cNvSpPr>
            <p:nvPr/>
          </p:nvSpPr>
          <p:spPr bwMode="auto">
            <a:xfrm>
              <a:off x="3053927" y="5953557"/>
              <a:ext cx="27262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b="1"/>
            </a:p>
          </p:txBody>
        </p:sp>
        <p:sp>
          <p:nvSpPr>
            <p:cNvPr id="157" name="Line 318"/>
            <p:cNvSpPr>
              <a:spLocks noChangeShapeType="1"/>
            </p:cNvSpPr>
            <p:nvPr/>
          </p:nvSpPr>
          <p:spPr bwMode="auto">
            <a:xfrm rot="7200000">
              <a:off x="3133171" y="5005120"/>
              <a:ext cx="30760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b="1"/>
            </a:p>
          </p:txBody>
        </p:sp>
        <p:sp>
          <p:nvSpPr>
            <p:cNvPr id="158" name="Line 321"/>
            <p:cNvSpPr>
              <a:spLocks noChangeShapeType="1"/>
            </p:cNvSpPr>
            <p:nvPr/>
          </p:nvSpPr>
          <p:spPr bwMode="auto">
            <a:xfrm rot="14400000">
              <a:off x="4073995" y="5543422"/>
              <a:ext cx="30760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b="1"/>
            </a:p>
          </p:txBody>
        </p:sp>
        <p:sp>
          <p:nvSpPr>
            <p:cNvPr id="159" name="Line 324"/>
            <p:cNvSpPr>
              <a:spLocks noChangeShapeType="1"/>
            </p:cNvSpPr>
            <p:nvPr/>
          </p:nvSpPr>
          <p:spPr bwMode="auto">
            <a:xfrm rot="14400000">
              <a:off x="4335262" y="5543422"/>
              <a:ext cx="30760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b="1"/>
            </a:p>
          </p:txBody>
        </p:sp>
        <p:sp>
          <p:nvSpPr>
            <p:cNvPr id="160" name="Line 325"/>
            <p:cNvSpPr>
              <a:spLocks noChangeShapeType="1"/>
            </p:cNvSpPr>
            <p:nvPr/>
          </p:nvSpPr>
          <p:spPr bwMode="auto">
            <a:xfrm rot="18000000">
              <a:off x="4198949" y="5543422"/>
              <a:ext cx="30760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b="1"/>
            </a:p>
          </p:txBody>
        </p:sp>
        <p:sp>
          <p:nvSpPr>
            <p:cNvPr id="161" name="Line 327"/>
            <p:cNvSpPr>
              <a:spLocks noChangeShapeType="1"/>
            </p:cNvSpPr>
            <p:nvPr/>
          </p:nvSpPr>
          <p:spPr bwMode="auto">
            <a:xfrm rot="14400000">
              <a:off x="4467729" y="5812573"/>
              <a:ext cx="30760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b="1"/>
            </a:p>
          </p:txBody>
        </p:sp>
        <p:sp>
          <p:nvSpPr>
            <p:cNvPr id="162" name="Line 328"/>
            <p:cNvSpPr>
              <a:spLocks noChangeShapeType="1"/>
            </p:cNvSpPr>
            <p:nvPr/>
          </p:nvSpPr>
          <p:spPr bwMode="auto">
            <a:xfrm>
              <a:off x="4549529" y="5671589"/>
              <a:ext cx="27262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b="1"/>
            </a:p>
          </p:txBody>
        </p:sp>
        <p:sp>
          <p:nvSpPr>
            <p:cNvPr id="163" name="Line 330"/>
            <p:cNvSpPr>
              <a:spLocks noChangeShapeType="1"/>
            </p:cNvSpPr>
            <p:nvPr/>
          </p:nvSpPr>
          <p:spPr bwMode="auto">
            <a:xfrm>
              <a:off x="4271222" y="5671589"/>
              <a:ext cx="27262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b="1"/>
            </a:p>
          </p:txBody>
        </p:sp>
        <p:sp>
          <p:nvSpPr>
            <p:cNvPr id="164" name="Line 331"/>
            <p:cNvSpPr>
              <a:spLocks noChangeShapeType="1"/>
            </p:cNvSpPr>
            <p:nvPr/>
          </p:nvSpPr>
          <p:spPr bwMode="auto">
            <a:xfrm>
              <a:off x="4144433" y="5953557"/>
              <a:ext cx="27262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b="1"/>
            </a:p>
          </p:txBody>
        </p:sp>
        <p:sp>
          <p:nvSpPr>
            <p:cNvPr id="165" name="Line 332"/>
            <p:cNvSpPr>
              <a:spLocks noChangeShapeType="1"/>
            </p:cNvSpPr>
            <p:nvPr/>
          </p:nvSpPr>
          <p:spPr bwMode="auto">
            <a:xfrm rot="10800000">
              <a:off x="4417060" y="5953557"/>
              <a:ext cx="27262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b="1"/>
            </a:p>
          </p:txBody>
        </p:sp>
        <p:sp>
          <p:nvSpPr>
            <p:cNvPr id="166" name="Line 333"/>
            <p:cNvSpPr>
              <a:spLocks noChangeShapeType="1"/>
            </p:cNvSpPr>
            <p:nvPr/>
          </p:nvSpPr>
          <p:spPr bwMode="auto">
            <a:xfrm rot="3600000">
              <a:off x="4195103" y="5812573"/>
              <a:ext cx="30760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b="1"/>
            </a:p>
          </p:txBody>
        </p:sp>
        <p:sp>
          <p:nvSpPr>
            <p:cNvPr id="167" name="Line 334"/>
            <p:cNvSpPr>
              <a:spLocks noChangeShapeType="1"/>
            </p:cNvSpPr>
            <p:nvPr/>
          </p:nvSpPr>
          <p:spPr bwMode="auto">
            <a:xfrm rot="7200000">
              <a:off x="4331416" y="5812573"/>
              <a:ext cx="30760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b="1"/>
            </a:p>
          </p:txBody>
        </p:sp>
        <p:sp>
          <p:nvSpPr>
            <p:cNvPr id="168" name="Line 335"/>
            <p:cNvSpPr>
              <a:spLocks noChangeShapeType="1"/>
            </p:cNvSpPr>
            <p:nvPr/>
          </p:nvSpPr>
          <p:spPr bwMode="auto">
            <a:xfrm rot="18000000">
              <a:off x="4058789" y="5812573"/>
              <a:ext cx="30760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b="1"/>
            </a:p>
          </p:txBody>
        </p:sp>
        <p:sp>
          <p:nvSpPr>
            <p:cNvPr id="169" name="Line 336"/>
            <p:cNvSpPr>
              <a:spLocks noChangeShapeType="1"/>
            </p:cNvSpPr>
            <p:nvPr/>
          </p:nvSpPr>
          <p:spPr bwMode="auto">
            <a:xfrm rot="18000000">
              <a:off x="4604043" y="5812573"/>
              <a:ext cx="30760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b="1"/>
            </a:p>
          </p:txBody>
        </p:sp>
        <p:sp>
          <p:nvSpPr>
            <p:cNvPr id="170" name="Line 338"/>
            <p:cNvSpPr>
              <a:spLocks noChangeShapeType="1"/>
            </p:cNvSpPr>
            <p:nvPr/>
          </p:nvSpPr>
          <p:spPr bwMode="auto">
            <a:xfrm rot="14400000">
              <a:off x="3922476" y="5812573"/>
              <a:ext cx="30760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b="1"/>
            </a:p>
          </p:txBody>
        </p:sp>
        <p:sp>
          <p:nvSpPr>
            <p:cNvPr id="171" name="Line 339"/>
            <p:cNvSpPr>
              <a:spLocks noChangeShapeType="1"/>
            </p:cNvSpPr>
            <p:nvPr/>
          </p:nvSpPr>
          <p:spPr bwMode="auto">
            <a:xfrm rot="14400000">
              <a:off x="4740356" y="5812573"/>
              <a:ext cx="30760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b="1"/>
            </a:p>
          </p:txBody>
        </p:sp>
        <p:sp>
          <p:nvSpPr>
            <p:cNvPr id="172" name="Line 340"/>
            <p:cNvSpPr>
              <a:spLocks noChangeShapeType="1"/>
            </p:cNvSpPr>
            <p:nvPr/>
          </p:nvSpPr>
          <p:spPr bwMode="auto">
            <a:xfrm rot="10800000">
              <a:off x="4689687" y="5953557"/>
              <a:ext cx="27262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b="1"/>
            </a:p>
          </p:txBody>
        </p:sp>
        <p:sp>
          <p:nvSpPr>
            <p:cNvPr id="173" name="Line 341"/>
            <p:cNvSpPr>
              <a:spLocks noChangeShapeType="1"/>
            </p:cNvSpPr>
            <p:nvPr/>
          </p:nvSpPr>
          <p:spPr bwMode="auto">
            <a:xfrm>
              <a:off x="3998595" y="5671589"/>
              <a:ext cx="27262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b="1"/>
            </a:p>
          </p:txBody>
        </p:sp>
        <p:sp>
          <p:nvSpPr>
            <p:cNvPr id="174" name="Line 342"/>
            <p:cNvSpPr>
              <a:spLocks noChangeShapeType="1"/>
            </p:cNvSpPr>
            <p:nvPr/>
          </p:nvSpPr>
          <p:spPr bwMode="auto">
            <a:xfrm>
              <a:off x="3871807" y="5953557"/>
              <a:ext cx="27262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b="1"/>
            </a:p>
          </p:txBody>
        </p:sp>
        <p:sp>
          <p:nvSpPr>
            <p:cNvPr id="175" name="Line 344"/>
            <p:cNvSpPr>
              <a:spLocks noChangeShapeType="1"/>
            </p:cNvSpPr>
            <p:nvPr/>
          </p:nvSpPr>
          <p:spPr bwMode="auto">
            <a:xfrm>
              <a:off x="4426585" y="5402438"/>
              <a:ext cx="27262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b="1"/>
            </a:p>
          </p:txBody>
        </p:sp>
        <p:sp>
          <p:nvSpPr>
            <p:cNvPr id="176" name="Line 345"/>
            <p:cNvSpPr>
              <a:spLocks noChangeShapeType="1"/>
            </p:cNvSpPr>
            <p:nvPr/>
          </p:nvSpPr>
          <p:spPr bwMode="auto">
            <a:xfrm rot="14400000">
              <a:off x="4613568" y="5543422"/>
              <a:ext cx="30760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b="1"/>
            </a:p>
          </p:txBody>
        </p:sp>
        <p:sp>
          <p:nvSpPr>
            <p:cNvPr id="177" name="Line 346"/>
            <p:cNvSpPr>
              <a:spLocks noChangeShapeType="1"/>
            </p:cNvSpPr>
            <p:nvPr/>
          </p:nvSpPr>
          <p:spPr bwMode="auto">
            <a:xfrm rot="18000000">
              <a:off x="4477254" y="5543422"/>
              <a:ext cx="30760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b="1"/>
            </a:p>
          </p:txBody>
        </p:sp>
        <p:sp>
          <p:nvSpPr>
            <p:cNvPr id="178" name="Line 347"/>
            <p:cNvSpPr>
              <a:spLocks noChangeShapeType="1"/>
            </p:cNvSpPr>
            <p:nvPr/>
          </p:nvSpPr>
          <p:spPr bwMode="auto">
            <a:xfrm rot="14400000">
              <a:off x="5012983" y="5812573"/>
              <a:ext cx="30760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b="1"/>
            </a:p>
          </p:txBody>
        </p:sp>
        <p:sp>
          <p:nvSpPr>
            <p:cNvPr id="179" name="Line 348"/>
            <p:cNvSpPr>
              <a:spLocks noChangeShapeType="1"/>
            </p:cNvSpPr>
            <p:nvPr/>
          </p:nvSpPr>
          <p:spPr bwMode="auto">
            <a:xfrm>
              <a:off x="5104307" y="5671589"/>
              <a:ext cx="27262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b="1"/>
            </a:p>
          </p:txBody>
        </p:sp>
        <p:sp>
          <p:nvSpPr>
            <p:cNvPr id="180" name="Line 350"/>
            <p:cNvSpPr>
              <a:spLocks noChangeShapeType="1"/>
            </p:cNvSpPr>
            <p:nvPr/>
          </p:nvSpPr>
          <p:spPr bwMode="auto">
            <a:xfrm>
              <a:off x="4689687" y="5953557"/>
              <a:ext cx="27262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b="1"/>
            </a:p>
          </p:txBody>
        </p:sp>
        <p:sp>
          <p:nvSpPr>
            <p:cNvPr id="181" name="Line 351"/>
            <p:cNvSpPr>
              <a:spLocks noChangeShapeType="1"/>
            </p:cNvSpPr>
            <p:nvPr/>
          </p:nvSpPr>
          <p:spPr bwMode="auto">
            <a:xfrm rot="10800000">
              <a:off x="4962313" y="5953557"/>
              <a:ext cx="27262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b="1"/>
            </a:p>
          </p:txBody>
        </p:sp>
        <p:sp>
          <p:nvSpPr>
            <p:cNvPr id="182" name="Line 353"/>
            <p:cNvSpPr>
              <a:spLocks noChangeShapeType="1"/>
            </p:cNvSpPr>
            <p:nvPr/>
          </p:nvSpPr>
          <p:spPr bwMode="auto">
            <a:xfrm rot="7200000">
              <a:off x="4876669" y="5812573"/>
              <a:ext cx="30760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b="1"/>
            </a:p>
          </p:txBody>
        </p:sp>
        <p:sp>
          <p:nvSpPr>
            <p:cNvPr id="183" name="Line 355"/>
            <p:cNvSpPr>
              <a:spLocks noChangeShapeType="1"/>
            </p:cNvSpPr>
            <p:nvPr/>
          </p:nvSpPr>
          <p:spPr bwMode="auto">
            <a:xfrm rot="18000000">
              <a:off x="5149296" y="5812573"/>
              <a:ext cx="30760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b="1"/>
            </a:p>
          </p:txBody>
        </p:sp>
        <p:sp>
          <p:nvSpPr>
            <p:cNvPr id="184" name="Line 357"/>
            <p:cNvSpPr>
              <a:spLocks noChangeShapeType="1"/>
            </p:cNvSpPr>
            <p:nvPr/>
          </p:nvSpPr>
          <p:spPr bwMode="auto">
            <a:xfrm rot="10800000">
              <a:off x="5234940" y="5953557"/>
              <a:ext cx="27262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b="1"/>
            </a:p>
          </p:txBody>
        </p:sp>
        <p:sp>
          <p:nvSpPr>
            <p:cNvPr id="185" name="Text Box 359"/>
            <p:cNvSpPr txBox="1">
              <a:spLocks noChangeArrowheads="1"/>
            </p:cNvSpPr>
            <p:nvPr/>
          </p:nvSpPr>
          <p:spPr bwMode="auto">
            <a:xfrm>
              <a:off x="3292593" y="4543425"/>
              <a:ext cx="45878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b="1" spc="-200" dirty="0">
                  <a:cs typeface="Arial" charset="0"/>
                </a:rPr>
                <a:t>2↑</a:t>
              </a:r>
            </a:p>
          </p:txBody>
        </p:sp>
        <p:sp>
          <p:nvSpPr>
            <p:cNvPr id="186" name="Text Box 362"/>
            <p:cNvSpPr txBox="1">
              <a:spLocks noChangeArrowheads="1"/>
            </p:cNvSpPr>
            <p:nvPr/>
          </p:nvSpPr>
          <p:spPr bwMode="auto">
            <a:xfrm>
              <a:off x="3694853" y="4810913"/>
              <a:ext cx="393056" cy="3776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lang="en-US" altLang="en-US" b="1" dirty="0" smtClean="0">
                  <a:cs typeface="Arial" charset="0"/>
                </a:rPr>
                <a:t>3</a:t>
              </a:r>
              <a:br>
                <a:rPr lang="en-US" altLang="en-US" b="1" dirty="0" smtClean="0">
                  <a:cs typeface="Arial" charset="0"/>
                </a:rPr>
              </a:br>
              <a:r>
                <a:rPr lang="en-US" altLang="en-US" b="1" dirty="0" smtClean="0">
                  <a:cs typeface="Arial" charset="0"/>
                </a:rPr>
                <a:t>→</a:t>
              </a:r>
              <a:endParaRPr lang="en-US" altLang="en-US" b="1" dirty="0">
                <a:cs typeface="Arial" charset="0"/>
              </a:endParaRPr>
            </a:p>
          </p:txBody>
        </p:sp>
        <p:sp>
          <p:nvSpPr>
            <p:cNvPr id="187" name="Line 366"/>
            <p:cNvSpPr>
              <a:spLocks noChangeShapeType="1"/>
            </p:cNvSpPr>
            <p:nvPr/>
          </p:nvSpPr>
          <p:spPr bwMode="auto">
            <a:xfrm>
              <a:off x="4153958" y="5402438"/>
              <a:ext cx="27262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b="1"/>
            </a:p>
          </p:txBody>
        </p:sp>
        <p:sp>
          <p:nvSpPr>
            <p:cNvPr id="189" name="Line 368"/>
            <p:cNvSpPr>
              <a:spLocks noChangeShapeType="1"/>
            </p:cNvSpPr>
            <p:nvPr/>
          </p:nvSpPr>
          <p:spPr bwMode="auto">
            <a:xfrm>
              <a:off x="4816475" y="5671589"/>
              <a:ext cx="27262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b="1"/>
            </a:p>
          </p:txBody>
        </p:sp>
        <p:sp>
          <p:nvSpPr>
            <p:cNvPr id="191" name="Line 370"/>
            <p:cNvSpPr>
              <a:spLocks noChangeShapeType="1"/>
            </p:cNvSpPr>
            <p:nvPr/>
          </p:nvSpPr>
          <p:spPr bwMode="auto">
            <a:xfrm rot="14400000">
              <a:off x="5296969" y="5821118"/>
              <a:ext cx="30760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b="1"/>
            </a:p>
          </p:txBody>
        </p:sp>
        <p:sp>
          <p:nvSpPr>
            <p:cNvPr id="193" name="Text Box 362"/>
            <p:cNvSpPr txBox="1">
              <a:spLocks noChangeArrowheads="1"/>
            </p:cNvSpPr>
            <p:nvPr/>
          </p:nvSpPr>
          <p:spPr bwMode="auto">
            <a:xfrm>
              <a:off x="4090675" y="5079239"/>
              <a:ext cx="393056" cy="3776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lang="en-US" altLang="en-US" b="1" dirty="0" smtClean="0">
                  <a:cs typeface="Arial" charset="0"/>
                </a:rPr>
                <a:t>3</a:t>
              </a:r>
              <a:br>
                <a:rPr lang="en-US" altLang="en-US" b="1" dirty="0" smtClean="0">
                  <a:cs typeface="Arial" charset="0"/>
                </a:rPr>
              </a:br>
              <a:r>
                <a:rPr lang="en-US" altLang="en-US" b="1" dirty="0" smtClean="0">
                  <a:cs typeface="Arial" charset="0"/>
                </a:rPr>
                <a:t>→</a:t>
              </a:r>
              <a:endParaRPr lang="en-US" altLang="en-US" b="1" dirty="0">
                <a:cs typeface="Arial" charset="0"/>
              </a:endParaRPr>
            </a:p>
          </p:txBody>
        </p:sp>
        <p:sp>
          <p:nvSpPr>
            <p:cNvPr id="194" name="Text Box 362"/>
            <p:cNvSpPr txBox="1">
              <a:spLocks noChangeArrowheads="1"/>
            </p:cNvSpPr>
            <p:nvPr/>
          </p:nvSpPr>
          <p:spPr bwMode="auto">
            <a:xfrm>
              <a:off x="4776091" y="5361352"/>
              <a:ext cx="393056" cy="3776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lang="en-US" altLang="en-US" b="1" dirty="0" smtClean="0">
                  <a:cs typeface="Arial" charset="0"/>
                </a:rPr>
                <a:t>3</a:t>
              </a:r>
              <a:br>
                <a:rPr lang="en-US" altLang="en-US" b="1" dirty="0" smtClean="0">
                  <a:cs typeface="Arial" charset="0"/>
                </a:rPr>
              </a:br>
              <a:r>
                <a:rPr lang="en-US" altLang="en-US" b="1" dirty="0" smtClean="0">
                  <a:cs typeface="Arial" charset="0"/>
                </a:rPr>
                <a:t>→</a:t>
              </a:r>
              <a:endParaRPr lang="en-US" altLang="en-US" b="1" dirty="0">
                <a:cs typeface="Arial" charset="0"/>
              </a:endParaRPr>
            </a:p>
          </p:txBody>
        </p:sp>
        <p:sp>
          <p:nvSpPr>
            <p:cNvPr id="195" name="Text Box 362"/>
            <p:cNvSpPr txBox="1">
              <a:spLocks noChangeArrowheads="1"/>
            </p:cNvSpPr>
            <p:nvPr/>
          </p:nvSpPr>
          <p:spPr bwMode="auto">
            <a:xfrm>
              <a:off x="5439839" y="5626339"/>
              <a:ext cx="393056" cy="3776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lang="en-US" altLang="en-US" b="1" dirty="0">
                  <a:cs typeface="Arial" charset="0"/>
                </a:rPr>
                <a:t>1</a:t>
              </a:r>
              <a:r>
                <a:rPr lang="en-US" altLang="en-US" b="1" dirty="0" smtClean="0">
                  <a:cs typeface="Arial" charset="0"/>
                </a:rPr>
                <a:t/>
              </a:r>
              <a:br>
                <a:rPr lang="en-US" altLang="en-US" b="1" dirty="0" smtClean="0">
                  <a:cs typeface="Arial" charset="0"/>
                </a:rPr>
              </a:br>
              <a:r>
                <a:rPr lang="en-US" altLang="en-US" b="1" dirty="0" smtClean="0">
                  <a:cs typeface="Arial" charset="0"/>
                </a:rPr>
                <a:t>→</a:t>
              </a:r>
              <a:endParaRPr lang="en-US" altLang="en-US" b="1" dirty="0">
                <a:cs typeface="Arial" charset="0"/>
              </a:endParaRPr>
            </a:p>
          </p:txBody>
        </p:sp>
      </p:grpSp>
      <p:grpSp>
        <p:nvGrpSpPr>
          <p:cNvPr id="111" name="Group 110"/>
          <p:cNvGrpSpPr/>
          <p:nvPr/>
        </p:nvGrpSpPr>
        <p:grpSpPr>
          <a:xfrm>
            <a:off x="6749607" y="2148380"/>
            <a:ext cx="1298364" cy="244523"/>
            <a:chOff x="4089611" y="2209800"/>
            <a:chExt cx="1298364" cy="244523"/>
          </a:xfrm>
        </p:grpSpPr>
        <p:grpSp>
          <p:nvGrpSpPr>
            <p:cNvPr id="100" name="Group 99"/>
            <p:cNvGrpSpPr/>
            <p:nvPr/>
          </p:nvGrpSpPr>
          <p:grpSpPr>
            <a:xfrm>
              <a:off x="4849812" y="2216967"/>
              <a:ext cx="538163" cy="230188"/>
              <a:chOff x="5578475" y="1416050"/>
              <a:chExt cx="538163" cy="230188"/>
            </a:xfrm>
          </p:grpSpPr>
          <p:sp>
            <p:nvSpPr>
              <p:cNvPr id="15" name="Isosceles Triangle 14"/>
              <p:cNvSpPr/>
              <p:nvPr/>
            </p:nvSpPr>
            <p:spPr>
              <a:xfrm rot="10800000">
                <a:off x="5718175" y="1416050"/>
                <a:ext cx="265113" cy="228600"/>
              </a:xfrm>
              <a:prstGeom prst="triangl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7" name="Isosceles Triangle 16"/>
              <p:cNvSpPr/>
              <p:nvPr/>
            </p:nvSpPr>
            <p:spPr>
              <a:xfrm>
                <a:off x="5851525" y="1416050"/>
                <a:ext cx="265113" cy="228600"/>
              </a:xfrm>
              <a:prstGeom prst="triangl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95" name="Isosceles Triangle 94"/>
              <p:cNvSpPr/>
              <p:nvPr/>
            </p:nvSpPr>
            <p:spPr>
              <a:xfrm>
                <a:off x="5578475" y="1417638"/>
                <a:ext cx="265113" cy="228600"/>
              </a:xfrm>
              <a:prstGeom prst="triangl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sp>
          <p:nvSpPr>
            <p:cNvPr id="103" name="Flowchart: Terminator 102"/>
            <p:cNvSpPr/>
            <p:nvPr/>
          </p:nvSpPr>
          <p:spPr>
            <a:xfrm>
              <a:off x="4089611" y="2302005"/>
              <a:ext cx="53764" cy="60112"/>
            </a:xfrm>
            <a:prstGeom prst="flowChartTerminator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pic>
          <p:nvPicPr>
            <p:cNvPr id="104" name="Picture 2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4318932" y="2209800"/>
              <a:ext cx="355322" cy="2445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8" name="Group 7"/>
          <p:cNvGrpSpPr/>
          <p:nvPr/>
        </p:nvGrpSpPr>
        <p:grpSpPr>
          <a:xfrm>
            <a:off x="6282882" y="2803477"/>
            <a:ext cx="2047875" cy="244523"/>
            <a:chOff x="6457950" y="3473355"/>
            <a:chExt cx="2047875" cy="244523"/>
          </a:xfrm>
        </p:grpSpPr>
        <p:grpSp>
          <p:nvGrpSpPr>
            <p:cNvPr id="7" name="Group 6"/>
            <p:cNvGrpSpPr/>
            <p:nvPr/>
          </p:nvGrpSpPr>
          <p:grpSpPr>
            <a:xfrm>
              <a:off x="7694612" y="3476554"/>
              <a:ext cx="811213" cy="238125"/>
              <a:chOff x="7694612" y="3476554"/>
              <a:chExt cx="811213" cy="238125"/>
            </a:xfrm>
          </p:grpSpPr>
          <p:cxnSp>
            <p:nvCxnSpPr>
              <p:cNvPr id="21" name="Straight Connector 20"/>
              <p:cNvCxnSpPr/>
              <p:nvPr/>
            </p:nvCxnSpPr>
            <p:spPr>
              <a:xfrm>
                <a:off x="7815262" y="3478141"/>
                <a:ext cx="266700" cy="0"/>
              </a:xfrm>
              <a:prstGeom prst="line">
                <a:avLst/>
              </a:prstGeom>
              <a:ln w="2540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Isosceles Triangle 21"/>
              <p:cNvSpPr/>
              <p:nvPr/>
            </p:nvSpPr>
            <p:spPr>
              <a:xfrm>
                <a:off x="7959725" y="3479729"/>
                <a:ext cx="265112" cy="228600"/>
              </a:xfrm>
              <a:prstGeom prst="triangl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23" name="Straight Connector 22"/>
              <p:cNvCxnSpPr/>
              <p:nvPr/>
            </p:nvCxnSpPr>
            <p:spPr>
              <a:xfrm>
                <a:off x="7694612" y="3708329"/>
                <a:ext cx="265113" cy="0"/>
              </a:xfrm>
              <a:prstGeom prst="line">
                <a:avLst/>
              </a:prstGeom>
              <a:ln w="2540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Isosceles Triangle 24"/>
              <p:cNvSpPr/>
              <p:nvPr/>
            </p:nvSpPr>
            <p:spPr>
              <a:xfrm>
                <a:off x="7961312" y="3476554"/>
                <a:ext cx="265113" cy="228600"/>
              </a:xfrm>
              <a:prstGeom prst="triangl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6" name="Isosceles Triangle 25"/>
              <p:cNvSpPr/>
              <p:nvPr/>
            </p:nvSpPr>
            <p:spPr>
              <a:xfrm>
                <a:off x="8240712" y="3486079"/>
                <a:ext cx="265113" cy="228600"/>
              </a:xfrm>
              <a:prstGeom prst="triangle">
                <a:avLst/>
              </a:prstGeom>
              <a:noFill/>
              <a:ln w="38100">
                <a:solidFill>
                  <a:srgbClr val="00CC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41" name="Straight Connector 40"/>
              <p:cNvCxnSpPr/>
              <p:nvPr/>
            </p:nvCxnSpPr>
            <p:spPr>
              <a:xfrm>
                <a:off x="8101012" y="3478141"/>
                <a:ext cx="265113" cy="0"/>
              </a:xfrm>
              <a:prstGeom prst="line">
                <a:avLst/>
              </a:prstGeom>
              <a:ln w="38100" cap="rnd">
                <a:solidFill>
                  <a:srgbClr val="00CC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8" name="Group 97"/>
            <p:cNvGrpSpPr/>
            <p:nvPr/>
          </p:nvGrpSpPr>
          <p:grpSpPr>
            <a:xfrm>
              <a:off x="6457950" y="3481316"/>
              <a:ext cx="530225" cy="228600"/>
              <a:chOff x="4676775" y="2000250"/>
              <a:chExt cx="530225" cy="228600"/>
            </a:xfrm>
          </p:grpSpPr>
          <p:cxnSp>
            <p:nvCxnSpPr>
              <p:cNvPr id="16" name="Straight Connector 15"/>
              <p:cNvCxnSpPr/>
              <p:nvPr/>
            </p:nvCxnSpPr>
            <p:spPr>
              <a:xfrm>
                <a:off x="4794250" y="2000250"/>
                <a:ext cx="265113" cy="0"/>
              </a:xfrm>
              <a:prstGeom prst="line">
                <a:avLst/>
              </a:prstGeom>
              <a:ln w="2540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Isosceles Triangle 17"/>
              <p:cNvSpPr/>
              <p:nvPr/>
            </p:nvSpPr>
            <p:spPr>
              <a:xfrm>
                <a:off x="4941888" y="2000250"/>
                <a:ext cx="265112" cy="228600"/>
              </a:xfrm>
              <a:prstGeom prst="triangl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19" name="Straight Connector 18"/>
              <p:cNvCxnSpPr/>
              <p:nvPr/>
            </p:nvCxnSpPr>
            <p:spPr>
              <a:xfrm>
                <a:off x="4676775" y="2228850"/>
                <a:ext cx="265113" cy="0"/>
              </a:xfrm>
              <a:prstGeom prst="line">
                <a:avLst/>
              </a:prstGeom>
              <a:ln w="2540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05" name="Picture 2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7163732" y="3473355"/>
              <a:ext cx="355322" cy="2445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0" name="Group 9"/>
          <p:cNvGrpSpPr/>
          <p:nvPr/>
        </p:nvGrpSpPr>
        <p:grpSpPr>
          <a:xfrm>
            <a:off x="5930457" y="3378200"/>
            <a:ext cx="2471737" cy="508000"/>
            <a:chOff x="6105525" y="4194223"/>
            <a:chExt cx="2471737" cy="508000"/>
          </a:xfrm>
        </p:grpSpPr>
        <p:grpSp>
          <p:nvGrpSpPr>
            <p:cNvPr id="9" name="Group 8"/>
            <p:cNvGrpSpPr/>
            <p:nvPr/>
          </p:nvGrpSpPr>
          <p:grpSpPr>
            <a:xfrm>
              <a:off x="7694612" y="4194223"/>
              <a:ext cx="882650" cy="508000"/>
              <a:chOff x="7694612" y="4194223"/>
              <a:chExt cx="882650" cy="508000"/>
            </a:xfrm>
          </p:grpSpPr>
          <p:grpSp>
            <p:nvGrpSpPr>
              <p:cNvPr id="42" name="Group 202"/>
              <p:cNvGrpSpPr>
                <a:grpSpLocks/>
              </p:cNvGrpSpPr>
              <p:nvPr/>
            </p:nvGrpSpPr>
            <p:grpSpPr bwMode="auto">
              <a:xfrm>
                <a:off x="7694612" y="4433935"/>
                <a:ext cx="138113" cy="268288"/>
                <a:chOff x="4683147" y="2430701"/>
                <a:chExt cx="138025" cy="267557"/>
              </a:xfrm>
            </p:grpSpPr>
            <p:cxnSp>
              <p:nvCxnSpPr>
                <p:cNvPr id="43" name="Straight Connector 42"/>
                <p:cNvCxnSpPr/>
                <p:nvPr/>
              </p:nvCxnSpPr>
              <p:spPr>
                <a:xfrm rot="3600000">
                  <a:off x="4688976" y="2562897"/>
                  <a:ext cx="264391" cy="0"/>
                </a:xfrm>
                <a:prstGeom prst="line">
                  <a:avLst/>
                </a:prstGeom>
                <a:ln w="254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Connector 43"/>
                <p:cNvCxnSpPr/>
                <p:nvPr/>
              </p:nvCxnSpPr>
              <p:spPr>
                <a:xfrm rot="-3600000">
                  <a:off x="4550951" y="2566063"/>
                  <a:ext cx="264391" cy="0"/>
                </a:xfrm>
                <a:prstGeom prst="line">
                  <a:avLst/>
                </a:prstGeom>
                <a:ln w="254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5" name="Group 205"/>
              <p:cNvGrpSpPr>
                <a:grpSpLocks/>
              </p:cNvGrpSpPr>
              <p:nvPr/>
            </p:nvGrpSpPr>
            <p:grpSpPr bwMode="auto">
              <a:xfrm>
                <a:off x="7972425" y="4433935"/>
                <a:ext cx="136525" cy="268288"/>
                <a:chOff x="4683147" y="2430701"/>
                <a:chExt cx="138025" cy="267557"/>
              </a:xfrm>
            </p:grpSpPr>
            <p:cxnSp>
              <p:nvCxnSpPr>
                <p:cNvPr id="46" name="Straight Connector 45"/>
                <p:cNvCxnSpPr/>
                <p:nvPr/>
              </p:nvCxnSpPr>
              <p:spPr>
                <a:xfrm rot="3600000">
                  <a:off x="4688976" y="2562897"/>
                  <a:ext cx="264391" cy="0"/>
                </a:xfrm>
                <a:prstGeom prst="line">
                  <a:avLst/>
                </a:prstGeom>
                <a:ln w="254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Straight Connector 46"/>
                <p:cNvCxnSpPr/>
                <p:nvPr/>
              </p:nvCxnSpPr>
              <p:spPr>
                <a:xfrm rot="-3600000">
                  <a:off x="4550951" y="2566063"/>
                  <a:ext cx="264391" cy="0"/>
                </a:xfrm>
                <a:prstGeom prst="line">
                  <a:avLst/>
                </a:prstGeom>
                <a:ln w="254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8" name="Group 208"/>
              <p:cNvGrpSpPr>
                <a:grpSpLocks/>
              </p:cNvGrpSpPr>
              <p:nvPr/>
            </p:nvGrpSpPr>
            <p:grpSpPr bwMode="auto">
              <a:xfrm>
                <a:off x="8247062" y="4433935"/>
                <a:ext cx="138113" cy="268288"/>
                <a:chOff x="4683147" y="2430701"/>
                <a:chExt cx="138025" cy="267557"/>
              </a:xfrm>
            </p:grpSpPr>
            <p:cxnSp>
              <p:nvCxnSpPr>
                <p:cNvPr id="49" name="Straight Connector 48"/>
                <p:cNvCxnSpPr/>
                <p:nvPr/>
              </p:nvCxnSpPr>
              <p:spPr>
                <a:xfrm rot="3600000">
                  <a:off x="4688976" y="2562897"/>
                  <a:ext cx="264391" cy="0"/>
                </a:xfrm>
                <a:prstGeom prst="line">
                  <a:avLst/>
                </a:prstGeom>
                <a:ln w="254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Straight Connector 49"/>
                <p:cNvCxnSpPr/>
                <p:nvPr/>
              </p:nvCxnSpPr>
              <p:spPr>
                <a:xfrm rot="-3600000">
                  <a:off x="4550951" y="2566063"/>
                  <a:ext cx="264391" cy="0"/>
                </a:xfrm>
                <a:prstGeom prst="line">
                  <a:avLst/>
                </a:prstGeom>
                <a:ln w="254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51" name="Straight Connector 50"/>
              <p:cNvCxnSpPr/>
              <p:nvPr/>
            </p:nvCxnSpPr>
            <p:spPr>
              <a:xfrm>
                <a:off x="7761287" y="4451398"/>
                <a:ext cx="265113" cy="0"/>
              </a:xfrm>
              <a:prstGeom prst="line">
                <a:avLst/>
              </a:prstGeom>
              <a:ln w="2540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>
              <a:xfrm>
                <a:off x="8042275" y="4451398"/>
                <a:ext cx="265112" cy="0"/>
              </a:xfrm>
              <a:prstGeom prst="line">
                <a:avLst/>
              </a:prstGeom>
              <a:ln w="2540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/>
              <p:nvPr/>
            </p:nvCxnSpPr>
            <p:spPr>
              <a:xfrm>
                <a:off x="8312150" y="4451398"/>
                <a:ext cx="265112" cy="0"/>
              </a:xfrm>
              <a:prstGeom prst="line">
                <a:avLst/>
              </a:prstGeom>
              <a:ln w="2540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6" name="Group 11"/>
              <p:cNvGrpSpPr>
                <a:grpSpLocks/>
              </p:cNvGrpSpPr>
              <p:nvPr/>
            </p:nvGrpSpPr>
            <p:grpSpPr bwMode="auto">
              <a:xfrm>
                <a:off x="7834312" y="4194223"/>
                <a:ext cx="131763" cy="266700"/>
                <a:chOff x="5663460" y="2574220"/>
                <a:chExt cx="131916" cy="267557"/>
              </a:xfrm>
            </p:grpSpPr>
            <p:cxnSp>
              <p:nvCxnSpPr>
                <p:cNvPr id="57" name="Straight Connector 56"/>
                <p:cNvCxnSpPr/>
                <p:nvPr/>
              </p:nvCxnSpPr>
              <p:spPr>
                <a:xfrm rot="3600000">
                  <a:off x="5662394" y="2707202"/>
                  <a:ext cx="265964" cy="0"/>
                </a:xfrm>
                <a:prstGeom prst="line">
                  <a:avLst/>
                </a:prstGeom>
                <a:noFill/>
                <a:ln w="38100" cap="rnd">
                  <a:solidFill>
                    <a:srgbClr val="00CC9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58" name="Straight Connector 57"/>
                <p:cNvCxnSpPr/>
                <p:nvPr/>
              </p:nvCxnSpPr>
              <p:spPr>
                <a:xfrm rot="18000000">
                  <a:off x="5530477" y="2708795"/>
                  <a:ext cx="265965" cy="0"/>
                </a:xfrm>
                <a:prstGeom prst="line">
                  <a:avLst/>
                </a:prstGeom>
                <a:noFill/>
                <a:ln w="38100" cap="rnd">
                  <a:solidFill>
                    <a:srgbClr val="00CC9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  <p:grpSp>
            <p:nvGrpSpPr>
              <p:cNvPr id="59" name="Group 220"/>
              <p:cNvGrpSpPr>
                <a:grpSpLocks/>
              </p:cNvGrpSpPr>
              <p:nvPr/>
            </p:nvGrpSpPr>
            <p:grpSpPr bwMode="auto">
              <a:xfrm>
                <a:off x="8121650" y="4194223"/>
                <a:ext cx="131762" cy="266700"/>
                <a:chOff x="5663460" y="2574220"/>
                <a:chExt cx="131916" cy="267557"/>
              </a:xfrm>
            </p:grpSpPr>
            <p:cxnSp>
              <p:nvCxnSpPr>
                <p:cNvPr id="60" name="Straight Connector 59"/>
                <p:cNvCxnSpPr/>
                <p:nvPr/>
              </p:nvCxnSpPr>
              <p:spPr>
                <a:xfrm rot="3600000">
                  <a:off x="5662394" y="2707202"/>
                  <a:ext cx="265964" cy="0"/>
                </a:xfrm>
                <a:prstGeom prst="line">
                  <a:avLst/>
                </a:prstGeom>
                <a:noFill/>
                <a:ln w="38100" cap="rnd">
                  <a:solidFill>
                    <a:srgbClr val="00CC9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61" name="Straight Connector 60"/>
                <p:cNvCxnSpPr/>
                <p:nvPr/>
              </p:nvCxnSpPr>
              <p:spPr>
                <a:xfrm rot="18000000">
                  <a:off x="5530477" y="2708795"/>
                  <a:ext cx="265965" cy="0"/>
                </a:xfrm>
                <a:prstGeom prst="line">
                  <a:avLst/>
                </a:prstGeom>
                <a:noFill/>
                <a:ln w="38100" cap="rnd">
                  <a:solidFill>
                    <a:srgbClr val="00CC9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  <p:cxnSp>
            <p:nvCxnSpPr>
              <p:cNvPr id="62" name="Straight Connector 61"/>
              <p:cNvCxnSpPr/>
              <p:nvPr/>
            </p:nvCxnSpPr>
            <p:spPr>
              <a:xfrm>
                <a:off x="7905750" y="4211685"/>
                <a:ext cx="265112" cy="0"/>
              </a:xfrm>
              <a:prstGeom prst="line">
                <a:avLst/>
              </a:prstGeom>
              <a:noFill/>
              <a:ln w="38100" cap="rnd">
                <a:solidFill>
                  <a:srgbClr val="00CC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96" name="Group 95"/>
            <p:cNvGrpSpPr/>
            <p:nvPr/>
          </p:nvGrpSpPr>
          <p:grpSpPr>
            <a:xfrm>
              <a:off x="6105525" y="4314873"/>
              <a:ext cx="882650" cy="266700"/>
              <a:chOff x="4683125" y="2422525"/>
              <a:chExt cx="882650" cy="266700"/>
            </a:xfrm>
          </p:grpSpPr>
          <p:grpSp>
            <p:nvGrpSpPr>
              <p:cNvPr id="27" name="Group 10"/>
              <p:cNvGrpSpPr>
                <a:grpSpLocks/>
              </p:cNvGrpSpPr>
              <p:nvPr/>
            </p:nvGrpSpPr>
            <p:grpSpPr bwMode="auto">
              <a:xfrm>
                <a:off x="4683125" y="2422525"/>
                <a:ext cx="138113" cy="266700"/>
                <a:chOff x="4683147" y="2430701"/>
                <a:chExt cx="138025" cy="267557"/>
              </a:xfrm>
            </p:grpSpPr>
            <p:cxnSp>
              <p:nvCxnSpPr>
                <p:cNvPr id="28" name="Straight Connector 27"/>
                <p:cNvCxnSpPr/>
                <p:nvPr/>
              </p:nvCxnSpPr>
              <p:spPr>
                <a:xfrm rot="3600000">
                  <a:off x="4688189" y="2563684"/>
                  <a:ext cx="265965" cy="0"/>
                </a:xfrm>
                <a:prstGeom prst="line">
                  <a:avLst/>
                </a:prstGeom>
                <a:ln w="254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Straight Connector 28"/>
                <p:cNvCxnSpPr/>
                <p:nvPr/>
              </p:nvCxnSpPr>
              <p:spPr>
                <a:xfrm rot="-3600000">
                  <a:off x="4550165" y="2565276"/>
                  <a:ext cx="265964" cy="0"/>
                </a:xfrm>
                <a:prstGeom prst="line">
                  <a:avLst/>
                </a:prstGeom>
                <a:ln w="254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0" name="Group 190"/>
              <p:cNvGrpSpPr>
                <a:grpSpLocks/>
              </p:cNvGrpSpPr>
              <p:nvPr/>
            </p:nvGrpSpPr>
            <p:grpSpPr bwMode="auto">
              <a:xfrm>
                <a:off x="4960938" y="2422525"/>
                <a:ext cx="136525" cy="266700"/>
                <a:chOff x="4683147" y="2430701"/>
                <a:chExt cx="138025" cy="267557"/>
              </a:xfrm>
            </p:grpSpPr>
            <p:cxnSp>
              <p:nvCxnSpPr>
                <p:cNvPr id="31" name="Straight Connector 30"/>
                <p:cNvCxnSpPr/>
                <p:nvPr/>
              </p:nvCxnSpPr>
              <p:spPr>
                <a:xfrm rot="3600000">
                  <a:off x="4688189" y="2563684"/>
                  <a:ext cx="265965" cy="0"/>
                </a:xfrm>
                <a:prstGeom prst="line">
                  <a:avLst/>
                </a:prstGeom>
                <a:ln w="254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Straight Connector 31"/>
                <p:cNvCxnSpPr/>
                <p:nvPr/>
              </p:nvCxnSpPr>
              <p:spPr>
                <a:xfrm rot="-3600000">
                  <a:off x="4550165" y="2565276"/>
                  <a:ext cx="265964" cy="0"/>
                </a:xfrm>
                <a:prstGeom prst="line">
                  <a:avLst/>
                </a:prstGeom>
                <a:ln w="254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3" name="Group 193"/>
              <p:cNvGrpSpPr>
                <a:grpSpLocks/>
              </p:cNvGrpSpPr>
              <p:nvPr/>
            </p:nvGrpSpPr>
            <p:grpSpPr bwMode="auto">
              <a:xfrm>
                <a:off x="5235575" y="2422525"/>
                <a:ext cx="138113" cy="266700"/>
                <a:chOff x="4683147" y="2430701"/>
                <a:chExt cx="138025" cy="267557"/>
              </a:xfrm>
            </p:grpSpPr>
            <p:cxnSp>
              <p:nvCxnSpPr>
                <p:cNvPr id="34" name="Straight Connector 33"/>
                <p:cNvCxnSpPr/>
                <p:nvPr/>
              </p:nvCxnSpPr>
              <p:spPr>
                <a:xfrm rot="3600000">
                  <a:off x="4688189" y="2563684"/>
                  <a:ext cx="265965" cy="0"/>
                </a:xfrm>
                <a:prstGeom prst="line">
                  <a:avLst/>
                </a:prstGeom>
                <a:ln w="254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Connector 34"/>
                <p:cNvCxnSpPr/>
                <p:nvPr/>
              </p:nvCxnSpPr>
              <p:spPr>
                <a:xfrm rot="-3600000">
                  <a:off x="4550165" y="2565276"/>
                  <a:ext cx="265964" cy="0"/>
                </a:xfrm>
                <a:prstGeom prst="line">
                  <a:avLst/>
                </a:prstGeom>
                <a:ln w="254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6" name="Straight Connector 35"/>
              <p:cNvCxnSpPr/>
              <p:nvPr/>
            </p:nvCxnSpPr>
            <p:spPr>
              <a:xfrm>
                <a:off x="4749800" y="2438400"/>
                <a:ext cx="265113" cy="0"/>
              </a:xfrm>
              <a:prstGeom prst="line">
                <a:avLst/>
              </a:prstGeom>
              <a:ln w="2540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/>
            </p:nvCxnSpPr>
            <p:spPr>
              <a:xfrm>
                <a:off x="5030788" y="2438400"/>
                <a:ext cx="265112" cy="0"/>
              </a:xfrm>
              <a:prstGeom prst="line">
                <a:avLst/>
              </a:prstGeom>
              <a:ln w="2540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/>
              <p:cNvCxnSpPr/>
              <p:nvPr/>
            </p:nvCxnSpPr>
            <p:spPr>
              <a:xfrm>
                <a:off x="5300663" y="2438400"/>
                <a:ext cx="265112" cy="0"/>
              </a:xfrm>
              <a:prstGeom prst="line">
                <a:avLst/>
              </a:prstGeom>
              <a:ln w="2540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06" name="Picture 2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7163732" y="4325962"/>
              <a:ext cx="355322" cy="2445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2" name="Group 11"/>
          <p:cNvGrpSpPr/>
          <p:nvPr/>
        </p:nvGrpSpPr>
        <p:grpSpPr>
          <a:xfrm>
            <a:off x="5867400" y="4067175"/>
            <a:ext cx="2590800" cy="504825"/>
            <a:chOff x="6042468" y="5035598"/>
            <a:chExt cx="2590800" cy="504825"/>
          </a:xfrm>
        </p:grpSpPr>
        <p:grpSp>
          <p:nvGrpSpPr>
            <p:cNvPr id="11" name="Group 10"/>
            <p:cNvGrpSpPr/>
            <p:nvPr/>
          </p:nvGrpSpPr>
          <p:grpSpPr>
            <a:xfrm>
              <a:off x="7691880" y="5035598"/>
              <a:ext cx="941388" cy="504825"/>
              <a:chOff x="7691880" y="5035598"/>
              <a:chExt cx="941388" cy="504825"/>
            </a:xfrm>
          </p:grpSpPr>
          <p:sp>
            <p:nvSpPr>
              <p:cNvPr id="77" name="Isosceles Triangle 76"/>
              <p:cNvSpPr/>
              <p:nvPr/>
            </p:nvSpPr>
            <p:spPr>
              <a:xfrm>
                <a:off x="7828405" y="5065761"/>
                <a:ext cx="265113" cy="228600"/>
              </a:xfrm>
              <a:prstGeom prst="triangl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79" name="Straight Connector 78"/>
              <p:cNvCxnSpPr/>
              <p:nvPr/>
            </p:nvCxnSpPr>
            <p:spPr bwMode="auto">
              <a:xfrm rot="3600000">
                <a:off x="8032398" y="5406280"/>
                <a:ext cx="265113" cy="0"/>
              </a:xfrm>
              <a:prstGeom prst="line">
                <a:avLst/>
              </a:prstGeom>
              <a:ln w="2540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/>
              <p:cNvCxnSpPr/>
              <p:nvPr/>
            </p:nvCxnSpPr>
            <p:spPr bwMode="auto">
              <a:xfrm rot="18000000">
                <a:off x="7894287" y="5407867"/>
                <a:ext cx="265112" cy="0"/>
              </a:xfrm>
              <a:prstGeom prst="line">
                <a:avLst/>
              </a:prstGeom>
              <a:ln w="2540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/>
              <p:cNvCxnSpPr/>
              <p:nvPr/>
            </p:nvCxnSpPr>
            <p:spPr bwMode="auto">
              <a:xfrm rot="3600000">
                <a:off x="8307036" y="5406280"/>
                <a:ext cx="265113" cy="0"/>
              </a:xfrm>
              <a:prstGeom prst="line">
                <a:avLst/>
              </a:prstGeom>
              <a:ln w="2540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/>
              <p:cNvCxnSpPr/>
              <p:nvPr/>
            </p:nvCxnSpPr>
            <p:spPr bwMode="auto">
              <a:xfrm rot="18000000">
                <a:off x="8168924" y="5407867"/>
                <a:ext cx="265112" cy="0"/>
              </a:xfrm>
              <a:prstGeom prst="line">
                <a:avLst/>
              </a:prstGeom>
              <a:ln w="2540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3"/>
              <p:cNvCxnSpPr/>
              <p:nvPr/>
            </p:nvCxnSpPr>
            <p:spPr>
              <a:xfrm>
                <a:off x="8098280" y="5289598"/>
                <a:ext cx="265113" cy="0"/>
              </a:xfrm>
              <a:prstGeom prst="line">
                <a:avLst/>
              </a:prstGeom>
              <a:ln w="2540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Connector 84"/>
              <p:cNvCxnSpPr/>
              <p:nvPr/>
            </p:nvCxnSpPr>
            <p:spPr>
              <a:xfrm>
                <a:off x="8368155" y="5289598"/>
                <a:ext cx="265113" cy="0"/>
              </a:xfrm>
              <a:prstGeom prst="line">
                <a:avLst/>
              </a:prstGeom>
              <a:ln w="2540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Connector 86"/>
              <p:cNvCxnSpPr/>
              <p:nvPr/>
            </p:nvCxnSpPr>
            <p:spPr>
              <a:xfrm>
                <a:off x="7691880" y="5059411"/>
                <a:ext cx="265113" cy="0"/>
              </a:xfrm>
              <a:prstGeom prst="line">
                <a:avLst/>
              </a:prstGeom>
              <a:ln w="2540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Connector 91"/>
              <p:cNvCxnSpPr/>
              <p:nvPr/>
            </p:nvCxnSpPr>
            <p:spPr bwMode="auto">
              <a:xfrm rot="3600000">
                <a:off x="8172098" y="5168155"/>
                <a:ext cx="265113" cy="0"/>
              </a:xfrm>
              <a:prstGeom prst="line">
                <a:avLst/>
              </a:prstGeom>
              <a:noFill/>
              <a:ln w="38100" cap="rnd">
                <a:solidFill>
                  <a:srgbClr val="00CC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93" name="Straight Connector 92"/>
              <p:cNvCxnSpPr/>
              <p:nvPr/>
            </p:nvCxnSpPr>
            <p:spPr bwMode="auto">
              <a:xfrm rot="18000000">
                <a:off x="8040336" y="5171330"/>
                <a:ext cx="265113" cy="0"/>
              </a:xfrm>
              <a:prstGeom prst="line">
                <a:avLst/>
              </a:prstGeom>
              <a:noFill/>
              <a:ln w="38100" cap="rnd">
                <a:solidFill>
                  <a:srgbClr val="00CC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94" name="Straight Connector 93"/>
              <p:cNvCxnSpPr/>
              <p:nvPr/>
            </p:nvCxnSpPr>
            <p:spPr>
              <a:xfrm>
                <a:off x="7972868" y="5057823"/>
                <a:ext cx="265112" cy="0"/>
              </a:xfrm>
              <a:prstGeom prst="line">
                <a:avLst/>
              </a:prstGeom>
              <a:noFill/>
              <a:ln w="38100" cap="rnd">
                <a:solidFill>
                  <a:srgbClr val="00CC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102" name="Group 101"/>
            <p:cNvGrpSpPr/>
            <p:nvPr/>
          </p:nvGrpSpPr>
          <p:grpSpPr>
            <a:xfrm>
              <a:off x="6042468" y="5050679"/>
              <a:ext cx="942975" cy="474662"/>
              <a:chOff x="3624263" y="4148138"/>
              <a:chExt cx="942975" cy="474662"/>
            </a:xfrm>
          </p:grpSpPr>
          <p:sp>
            <p:nvSpPr>
              <p:cNvPr id="14" name="Isosceles Triangle 13"/>
              <p:cNvSpPr/>
              <p:nvPr/>
            </p:nvSpPr>
            <p:spPr>
              <a:xfrm>
                <a:off x="3762375" y="4148138"/>
                <a:ext cx="265113" cy="228600"/>
              </a:xfrm>
              <a:prstGeom prst="triangl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64" name="Straight Connector 63"/>
              <p:cNvCxnSpPr/>
              <p:nvPr/>
            </p:nvCxnSpPr>
            <p:spPr bwMode="auto">
              <a:xfrm rot="3600000">
                <a:off x="3966368" y="4488657"/>
                <a:ext cx="265113" cy="0"/>
              </a:xfrm>
              <a:prstGeom prst="line">
                <a:avLst/>
              </a:prstGeom>
              <a:ln w="2540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/>
              <p:cNvCxnSpPr/>
              <p:nvPr/>
            </p:nvCxnSpPr>
            <p:spPr bwMode="auto">
              <a:xfrm rot="18000000">
                <a:off x="3828257" y="4490244"/>
                <a:ext cx="265112" cy="0"/>
              </a:xfrm>
              <a:prstGeom prst="line">
                <a:avLst/>
              </a:prstGeom>
              <a:ln w="2540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/>
              <p:cNvCxnSpPr/>
              <p:nvPr/>
            </p:nvCxnSpPr>
            <p:spPr bwMode="auto">
              <a:xfrm rot="3600000">
                <a:off x="4241006" y="4488657"/>
                <a:ext cx="265113" cy="0"/>
              </a:xfrm>
              <a:prstGeom prst="line">
                <a:avLst/>
              </a:prstGeom>
              <a:ln w="2540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/>
              <p:cNvCxnSpPr/>
              <p:nvPr/>
            </p:nvCxnSpPr>
            <p:spPr bwMode="auto">
              <a:xfrm rot="18000000">
                <a:off x="4102894" y="4490244"/>
                <a:ext cx="265112" cy="0"/>
              </a:xfrm>
              <a:prstGeom prst="line">
                <a:avLst/>
              </a:prstGeom>
              <a:ln w="2540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/>
              <p:cNvCxnSpPr/>
              <p:nvPr/>
            </p:nvCxnSpPr>
            <p:spPr>
              <a:xfrm>
                <a:off x="4030663" y="4371975"/>
                <a:ext cx="265112" cy="0"/>
              </a:xfrm>
              <a:prstGeom prst="line">
                <a:avLst/>
              </a:prstGeom>
              <a:ln w="2540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/>
              <p:cNvCxnSpPr/>
              <p:nvPr/>
            </p:nvCxnSpPr>
            <p:spPr>
              <a:xfrm>
                <a:off x="4302125" y="4371975"/>
                <a:ext cx="265113" cy="0"/>
              </a:xfrm>
              <a:prstGeom prst="line">
                <a:avLst/>
              </a:prstGeom>
              <a:ln w="2540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/>
              <p:cNvCxnSpPr/>
              <p:nvPr/>
            </p:nvCxnSpPr>
            <p:spPr>
              <a:xfrm>
                <a:off x="3624263" y="4151313"/>
                <a:ext cx="265112" cy="0"/>
              </a:xfrm>
              <a:prstGeom prst="line">
                <a:avLst/>
              </a:prstGeom>
              <a:ln w="2540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07" name="Picture 2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7161000" y="5165749"/>
              <a:ext cx="355322" cy="2445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072184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tIns="548640" bIns="0" anchor="b" anchorCtr="0"/>
          <a:lstStyle/>
          <a:p>
            <a:r>
              <a:rPr lang="en-US" dirty="0" smtClean="0"/>
              <a:t>The </a:t>
            </a:r>
            <a:r>
              <a:rPr lang="en-US" dirty="0" smtClean="0">
                <a:sym typeface="Symbol"/>
              </a:rPr>
              <a:t></a:t>
            </a:r>
            <a:r>
              <a:rPr lang="en-US" dirty="0" smtClean="0"/>
              <a:t>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ym typeface="Symbol"/>
              </a:rPr>
              <a:t> is circumference over diameter, c/d</a:t>
            </a:r>
          </a:p>
          <a:p>
            <a:r>
              <a:rPr lang="en-US" dirty="0" smtClean="0">
                <a:sym typeface="Symbol"/>
              </a:rPr>
              <a:t>Both are altered by point space</a:t>
            </a:r>
          </a:p>
          <a:p>
            <a:endParaRPr lang="en-US" dirty="0">
              <a:sym typeface="Symbol"/>
            </a:endParaRPr>
          </a:p>
          <a:p>
            <a:endParaRPr lang="en-US" dirty="0" smtClean="0">
              <a:sym typeface="Symbol"/>
            </a:endParaRPr>
          </a:p>
          <a:p>
            <a:endParaRPr lang="en-US" dirty="0">
              <a:sym typeface="Symbol"/>
            </a:endParaRPr>
          </a:p>
          <a:p>
            <a:endParaRPr lang="en-US" dirty="0" smtClean="0">
              <a:sym typeface="Symbol"/>
            </a:endParaRPr>
          </a:p>
          <a:p>
            <a:r>
              <a:rPr lang="en-US" dirty="0" smtClean="0">
                <a:sym typeface="Symbol"/>
              </a:rPr>
              <a:t>r = 4,  d = 8,  c = 32,  = 4, OOPS</a:t>
            </a:r>
          </a:p>
          <a:p>
            <a:r>
              <a:rPr lang="en-US" dirty="0" smtClean="0">
                <a:sym typeface="Symbol"/>
              </a:rPr>
              <a:t>Getting  right is an open question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9BD33-DB82-4151-B7DF-3AFCC5634E01}" type="datetime1">
              <a:rPr lang="en-US" smtClean="0"/>
              <a:t>2/15/2018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Oyts – </a:t>
            </a:r>
            <a:r>
              <a:rPr lang="en-US" dirty="0" err="1" smtClean="0"/>
              <a:t>Buld</a:t>
            </a:r>
            <a:r>
              <a:rPr lang="en-US" dirty="0" smtClean="0"/>
              <a:t> a Universe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45A22-ED4C-433E-9135-9E45A11B5C83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105" name="Freeform 104"/>
          <p:cNvSpPr/>
          <p:nvPr/>
        </p:nvSpPr>
        <p:spPr>
          <a:xfrm>
            <a:off x="7162800" y="6629400"/>
            <a:ext cx="466725" cy="0"/>
          </a:xfrm>
          <a:custGeom>
            <a:avLst/>
            <a:gdLst>
              <a:gd name="connsiteX0" fmla="*/ 0 w 466725"/>
              <a:gd name="connsiteY0" fmla="*/ 0 h 0"/>
              <a:gd name="connsiteX1" fmla="*/ 466725 w 46672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725">
                <a:moveTo>
                  <a:pt x="0" y="0"/>
                </a:moveTo>
                <a:lnTo>
                  <a:pt x="466725" y="0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7" name="Group 166"/>
          <p:cNvGrpSpPr/>
          <p:nvPr/>
        </p:nvGrpSpPr>
        <p:grpSpPr>
          <a:xfrm>
            <a:off x="2800350" y="2562225"/>
            <a:ext cx="2112644" cy="2085975"/>
            <a:chOff x="2800350" y="3019425"/>
            <a:chExt cx="2112644" cy="2085975"/>
          </a:xfrm>
        </p:grpSpPr>
        <p:grpSp>
          <p:nvGrpSpPr>
            <p:cNvPr id="154" name="Group 153"/>
            <p:cNvGrpSpPr/>
            <p:nvPr/>
          </p:nvGrpSpPr>
          <p:grpSpPr>
            <a:xfrm>
              <a:off x="2800350" y="3019425"/>
              <a:ext cx="2112644" cy="2085975"/>
              <a:chOff x="2800350" y="3019425"/>
              <a:chExt cx="2112644" cy="2085975"/>
            </a:xfrm>
          </p:grpSpPr>
          <p:grpSp>
            <p:nvGrpSpPr>
              <p:cNvPr id="126" name="Group 125"/>
              <p:cNvGrpSpPr/>
              <p:nvPr/>
            </p:nvGrpSpPr>
            <p:grpSpPr>
              <a:xfrm>
                <a:off x="2818906" y="3048000"/>
                <a:ext cx="2055966" cy="2038350"/>
                <a:chOff x="2818906" y="2819400"/>
                <a:chExt cx="2055966" cy="2038350"/>
              </a:xfrm>
            </p:grpSpPr>
            <p:sp>
              <p:nvSpPr>
                <p:cNvPr id="44" name="Rectangle 43"/>
                <p:cNvSpPr/>
                <p:nvPr/>
              </p:nvSpPr>
              <p:spPr>
                <a:xfrm>
                  <a:off x="2818906" y="2822250"/>
                  <a:ext cx="252412" cy="252412"/>
                </a:xfrm>
                <a:prstGeom prst="rect">
                  <a:avLst/>
                </a:prstGeom>
                <a:noFill/>
                <a:ln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5" name="Rectangle 44"/>
                <p:cNvSpPr/>
                <p:nvPr/>
              </p:nvSpPr>
              <p:spPr>
                <a:xfrm>
                  <a:off x="3077028" y="2822250"/>
                  <a:ext cx="252412" cy="252412"/>
                </a:xfrm>
                <a:prstGeom prst="rect">
                  <a:avLst/>
                </a:prstGeom>
                <a:noFill/>
                <a:ln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6" name="Rectangle 45"/>
                <p:cNvSpPr/>
                <p:nvPr/>
              </p:nvSpPr>
              <p:spPr>
                <a:xfrm>
                  <a:off x="2818906" y="3077522"/>
                  <a:ext cx="252412" cy="252412"/>
                </a:xfrm>
                <a:prstGeom prst="rect">
                  <a:avLst/>
                </a:prstGeom>
                <a:noFill/>
                <a:ln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7" name="Rectangle 46"/>
                <p:cNvSpPr/>
                <p:nvPr/>
              </p:nvSpPr>
              <p:spPr>
                <a:xfrm>
                  <a:off x="3077028" y="3077522"/>
                  <a:ext cx="252412" cy="252412"/>
                </a:xfrm>
                <a:prstGeom prst="rect">
                  <a:avLst/>
                </a:prstGeom>
                <a:noFill/>
                <a:ln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0" name="Rectangle 39"/>
                <p:cNvSpPr/>
                <p:nvPr/>
              </p:nvSpPr>
              <p:spPr>
                <a:xfrm>
                  <a:off x="3338965" y="2822250"/>
                  <a:ext cx="252412" cy="252412"/>
                </a:xfrm>
                <a:prstGeom prst="rect">
                  <a:avLst/>
                </a:prstGeom>
                <a:noFill/>
                <a:ln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1" name="Rectangle 40"/>
                <p:cNvSpPr/>
                <p:nvPr/>
              </p:nvSpPr>
              <p:spPr>
                <a:xfrm>
                  <a:off x="3597087" y="2822250"/>
                  <a:ext cx="252412" cy="252412"/>
                </a:xfrm>
                <a:prstGeom prst="rect">
                  <a:avLst/>
                </a:prstGeom>
                <a:noFill/>
                <a:ln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2" name="Rectangle 41"/>
                <p:cNvSpPr/>
                <p:nvPr/>
              </p:nvSpPr>
              <p:spPr>
                <a:xfrm>
                  <a:off x="3338965" y="3077522"/>
                  <a:ext cx="252412" cy="252412"/>
                </a:xfrm>
                <a:prstGeom prst="rect">
                  <a:avLst/>
                </a:prstGeom>
                <a:noFill/>
                <a:ln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3" name="Rectangle 42"/>
                <p:cNvSpPr/>
                <p:nvPr/>
              </p:nvSpPr>
              <p:spPr>
                <a:xfrm>
                  <a:off x="3597087" y="3077522"/>
                  <a:ext cx="252412" cy="252412"/>
                </a:xfrm>
                <a:prstGeom prst="rect">
                  <a:avLst/>
                </a:prstGeom>
                <a:noFill/>
                <a:ln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6" name="Rectangle 35"/>
                <p:cNvSpPr/>
                <p:nvPr/>
              </p:nvSpPr>
              <p:spPr>
                <a:xfrm>
                  <a:off x="2818906" y="3329934"/>
                  <a:ext cx="252412" cy="252412"/>
                </a:xfrm>
                <a:prstGeom prst="rect">
                  <a:avLst/>
                </a:prstGeom>
                <a:noFill/>
                <a:ln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7" name="Rectangle 36"/>
                <p:cNvSpPr/>
                <p:nvPr/>
              </p:nvSpPr>
              <p:spPr>
                <a:xfrm>
                  <a:off x="3077028" y="3329934"/>
                  <a:ext cx="252412" cy="252412"/>
                </a:xfrm>
                <a:prstGeom prst="rect">
                  <a:avLst/>
                </a:prstGeom>
                <a:noFill/>
                <a:ln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8" name="Rectangle 37"/>
                <p:cNvSpPr/>
                <p:nvPr/>
              </p:nvSpPr>
              <p:spPr>
                <a:xfrm>
                  <a:off x="2818906" y="3585206"/>
                  <a:ext cx="252412" cy="252412"/>
                </a:xfrm>
                <a:prstGeom prst="rect">
                  <a:avLst/>
                </a:prstGeom>
                <a:noFill/>
                <a:ln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" name="Rectangle 38"/>
                <p:cNvSpPr/>
                <p:nvPr/>
              </p:nvSpPr>
              <p:spPr>
                <a:xfrm>
                  <a:off x="3077028" y="3585206"/>
                  <a:ext cx="252412" cy="252412"/>
                </a:xfrm>
                <a:prstGeom prst="rect">
                  <a:avLst/>
                </a:prstGeom>
                <a:noFill/>
                <a:ln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" name="Rectangle 31"/>
                <p:cNvSpPr/>
                <p:nvPr/>
              </p:nvSpPr>
              <p:spPr>
                <a:xfrm>
                  <a:off x="3338965" y="3329934"/>
                  <a:ext cx="252412" cy="252412"/>
                </a:xfrm>
                <a:prstGeom prst="rect">
                  <a:avLst/>
                </a:prstGeom>
                <a:noFill/>
                <a:ln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3" name="Rectangle 32"/>
                <p:cNvSpPr/>
                <p:nvPr/>
              </p:nvSpPr>
              <p:spPr>
                <a:xfrm>
                  <a:off x="3597087" y="3329934"/>
                  <a:ext cx="252412" cy="252412"/>
                </a:xfrm>
                <a:prstGeom prst="rect">
                  <a:avLst/>
                </a:prstGeom>
                <a:noFill/>
                <a:ln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4" name="Rectangle 33"/>
                <p:cNvSpPr/>
                <p:nvPr/>
              </p:nvSpPr>
              <p:spPr>
                <a:xfrm>
                  <a:off x="3338965" y="3585206"/>
                  <a:ext cx="252412" cy="252412"/>
                </a:xfrm>
                <a:prstGeom prst="rect">
                  <a:avLst/>
                </a:prstGeom>
                <a:noFill/>
                <a:ln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" name="Rectangle 34"/>
                <p:cNvSpPr/>
                <p:nvPr/>
              </p:nvSpPr>
              <p:spPr>
                <a:xfrm>
                  <a:off x="3597087" y="3585206"/>
                  <a:ext cx="252412" cy="252412"/>
                </a:xfrm>
                <a:prstGeom prst="rect">
                  <a:avLst/>
                </a:prstGeom>
                <a:noFill/>
                <a:ln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" name="Rectangle 27"/>
                <p:cNvSpPr/>
                <p:nvPr/>
              </p:nvSpPr>
              <p:spPr>
                <a:xfrm>
                  <a:off x="3843785" y="2819400"/>
                  <a:ext cx="252412" cy="252412"/>
                </a:xfrm>
                <a:prstGeom prst="rect">
                  <a:avLst/>
                </a:prstGeom>
                <a:noFill/>
                <a:ln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" name="Rectangle 28"/>
                <p:cNvSpPr/>
                <p:nvPr/>
              </p:nvSpPr>
              <p:spPr>
                <a:xfrm>
                  <a:off x="4101907" y="2819400"/>
                  <a:ext cx="252412" cy="252412"/>
                </a:xfrm>
                <a:prstGeom prst="rect">
                  <a:avLst/>
                </a:prstGeom>
                <a:noFill/>
                <a:ln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" name="Rectangle 29"/>
                <p:cNvSpPr/>
                <p:nvPr/>
              </p:nvSpPr>
              <p:spPr>
                <a:xfrm>
                  <a:off x="3843785" y="3074672"/>
                  <a:ext cx="252412" cy="252412"/>
                </a:xfrm>
                <a:prstGeom prst="rect">
                  <a:avLst/>
                </a:prstGeom>
                <a:noFill/>
                <a:ln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" name="Rectangle 30"/>
                <p:cNvSpPr/>
                <p:nvPr/>
              </p:nvSpPr>
              <p:spPr>
                <a:xfrm>
                  <a:off x="4101907" y="3074672"/>
                  <a:ext cx="252412" cy="252412"/>
                </a:xfrm>
                <a:prstGeom prst="rect">
                  <a:avLst/>
                </a:prstGeom>
                <a:noFill/>
                <a:ln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" name="Rectangle 23"/>
                <p:cNvSpPr/>
                <p:nvPr/>
              </p:nvSpPr>
              <p:spPr>
                <a:xfrm>
                  <a:off x="4363844" y="2819400"/>
                  <a:ext cx="252412" cy="252412"/>
                </a:xfrm>
                <a:prstGeom prst="rect">
                  <a:avLst/>
                </a:prstGeom>
                <a:noFill/>
                <a:ln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5" name="Rectangle 24"/>
                <p:cNvSpPr/>
                <p:nvPr/>
              </p:nvSpPr>
              <p:spPr>
                <a:xfrm>
                  <a:off x="4621966" y="2819400"/>
                  <a:ext cx="252412" cy="252412"/>
                </a:xfrm>
                <a:prstGeom prst="rect">
                  <a:avLst/>
                </a:prstGeom>
                <a:noFill/>
                <a:ln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6" name="Rectangle 25"/>
                <p:cNvSpPr/>
                <p:nvPr/>
              </p:nvSpPr>
              <p:spPr>
                <a:xfrm>
                  <a:off x="4363844" y="3074672"/>
                  <a:ext cx="252412" cy="252412"/>
                </a:xfrm>
                <a:prstGeom prst="rect">
                  <a:avLst/>
                </a:prstGeom>
                <a:noFill/>
                <a:ln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7" name="Rectangle 26"/>
                <p:cNvSpPr/>
                <p:nvPr/>
              </p:nvSpPr>
              <p:spPr>
                <a:xfrm>
                  <a:off x="4621966" y="3074672"/>
                  <a:ext cx="252412" cy="252412"/>
                </a:xfrm>
                <a:prstGeom prst="rect">
                  <a:avLst/>
                </a:prstGeom>
                <a:noFill/>
                <a:ln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" name="Rectangle 19"/>
                <p:cNvSpPr/>
                <p:nvPr/>
              </p:nvSpPr>
              <p:spPr>
                <a:xfrm>
                  <a:off x="3843785" y="3327084"/>
                  <a:ext cx="252412" cy="252412"/>
                </a:xfrm>
                <a:prstGeom prst="rect">
                  <a:avLst/>
                </a:prstGeom>
                <a:noFill/>
                <a:ln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" name="Rectangle 20"/>
                <p:cNvSpPr/>
                <p:nvPr/>
              </p:nvSpPr>
              <p:spPr>
                <a:xfrm>
                  <a:off x="4101907" y="3327084"/>
                  <a:ext cx="252412" cy="252412"/>
                </a:xfrm>
                <a:prstGeom prst="rect">
                  <a:avLst/>
                </a:prstGeom>
                <a:noFill/>
                <a:ln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" name="Rectangle 21"/>
                <p:cNvSpPr/>
                <p:nvPr/>
              </p:nvSpPr>
              <p:spPr>
                <a:xfrm>
                  <a:off x="3843785" y="3582356"/>
                  <a:ext cx="252412" cy="252412"/>
                </a:xfrm>
                <a:prstGeom prst="rect">
                  <a:avLst/>
                </a:prstGeom>
                <a:noFill/>
                <a:ln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" name="Rectangle 22"/>
                <p:cNvSpPr/>
                <p:nvPr/>
              </p:nvSpPr>
              <p:spPr>
                <a:xfrm>
                  <a:off x="4101907" y="3582356"/>
                  <a:ext cx="252412" cy="252412"/>
                </a:xfrm>
                <a:prstGeom prst="rect">
                  <a:avLst/>
                </a:prstGeom>
                <a:noFill/>
                <a:ln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" name="Rectangle 15"/>
                <p:cNvSpPr/>
                <p:nvPr/>
              </p:nvSpPr>
              <p:spPr>
                <a:xfrm>
                  <a:off x="4363844" y="3327084"/>
                  <a:ext cx="252412" cy="252412"/>
                </a:xfrm>
                <a:prstGeom prst="rect">
                  <a:avLst/>
                </a:prstGeom>
                <a:noFill/>
                <a:ln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" name="Rectangle 16"/>
                <p:cNvSpPr/>
                <p:nvPr/>
              </p:nvSpPr>
              <p:spPr>
                <a:xfrm>
                  <a:off x="4621966" y="3327084"/>
                  <a:ext cx="252412" cy="252412"/>
                </a:xfrm>
                <a:prstGeom prst="rect">
                  <a:avLst/>
                </a:prstGeom>
                <a:noFill/>
                <a:ln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" name="Rectangle 17"/>
                <p:cNvSpPr/>
                <p:nvPr/>
              </p:nvSpPr>
              <p:spPr>
                <a:xfrm>
                  <a:off x="4363844" y="3582356"/>
                  <a:ext cx="252412" cy="252412"/>
                </a:xfrm>
                <a:prstGeom prst="rect">
                  <a:avLst/>
                </a:prstGeom>
                <a:noFill/>
                <a:ln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" name="Rectangle 18"/>
                <p:cNvSpPr/>
                <p:nvPr/>
              </p:nvSpPr>
              <p:spPr>
                <a:xfrm>
                  <a:off x="4621966" y="3582356"/>
                  <a:ext cx="252412" cy="252412"/>
                </a:xfrm>
                <a:prstGeom prst="rect">
                  <a:avLst/>
                </a:prstGeom>
                <a:noFill/>
                <a:ln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2819400" y="3842382"/>
                  <a:ext cx="252412" cy="252412"/>
                </a:xfrm>
                <a:prstGeom prst="rect">
                  <a:avLst/>
                </a:prstGeom>
                <a:noFill/>
                <a:ln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3077522" y="3842382"/>
                  <a:ext cx="252412" cy="252412"/>
                </a:xfrm>
                <a:prstGeom prst="rect">
                  <a:avLst/>
                </a:prstGeom>
                <a:noFill/>
                <a:ln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7" name="Rectangle 86"/>
                <p:cNvSpPr/>
                <p:nvPr/>
              </p:nvSpPr>
              <p:spPr>
                <a:xfrm>
                  <a:off x="2819400" y="4097654"/>
                  <a:ext cx="252412" cy="252412"/>
                </a:xfrm>
                <a:prstGeom prst="rect">
                  <a:avLst/>
                </a:prstGeom>
                <a:noFill/>
                <a:ln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87"/>
                <p:cNvSpPr/>
                <p:nvPr/>
              </p:nvSpPr>
              <p:spPr>
                <a:xfrm>
                  <a:off x="3077522" y="4097654"/>
                  <a:ext cx="252412" cy="252412"/>
                </a:xfrm>
                <a:prstGeom prst="rect">
                  <a:avLst/>
                </a:prstGeom>
                <a:noFill/>
                <a:ln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3339459" y="3842382"/>
                  <a:ext cx="252412" cy="252412"/>
                </a:xfrm>
                <a:prstGeom prst="rect">
                  <a:avLst/>
                </a:prstGeom>
                <a:noFill/>
                <a:ln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3597581" y="3842382"/>
                  <a:ext cx="252412" cy="252412"/>
                </a:xfrm>
                <a:prstGeom prst="rect">
                  <a:avLst/>
                </a:prstGeom>
                <a:noFill/>
                <a:ln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3339459" y="4097654"/>
                  <a:ext cx="252412" cy="252412"/>
                </a:xfrm>
                <a:prstGeom prst="rect">
                  <a:avLst/>
                </a:prstGeom>
                <a:noFill/>
                <a:ln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4" name="Rectangle 83"/>
                <p:cNvSpPr/>
                <p:nvPr/>
              </p:nvSpPr>
              <p:spPr>
                <a:xfrm>
                  <a:off x="3597581" y="4097654"/>
                  <a:ext cx="252412" cy="252412"/>
                </a:xfrm>
                <a:prstGeom prst="rect">
                  <a:avLst/>
                </a:prstGeom>
                <a:noFill/>
                <a:ln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7" name="Rectangle 76"/>
                <p:cNvSpPr/>
                <p:nvPr/>
              </p:nvSpPr>
              <p:spPr>
                <a:xfrm>
                  <a:off x="2819400" y="4350066"/>
                  <a:ext cx="252412" cy="252412"/>
                </a:xfrm>
                <a:prstGeom prst="rect">
                  <a:avLst/>
                </a:prstGeom>
                <a:noFill/>
                <a:ln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8" name="Rectangle 77"/>
                <p:cNvSpPr/>
                <p:nvPr/>
              </p:nvSpPr>
              <p:spPr>
                <a:xfrm>
                  <a:off x="3077522" y="4350066"/>
                  <a:ext cx="252412" cy="252412"/>
                </a:xfrm>
                <a:prstGeom prst="rect">
                  <a:avLst/>
                </a:prstGeom>
                <a:noFill/>
                <a:ln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2819400" y="4605338"/>
                  <a:ext cx="252412" cy="252412"/>
                </a:xfrm>
                <a:prstGeom prst="rect">
                  <a:avLst/>
                </a:prstGeom>
                <a:noFill/>
                <a:ln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3077522" y="4605338"/>
                  <a:ext cx="252412" cy="252412"/>
                </a:xfrm>
                <a:prstGeom prst="rect">
                  <a:avLst/>
                </a:prstGeom>
                <a:noFill/>
                <a:ln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3" name="Rectangle 72"/>
                <p:cNvSpPr/>
                <p:nvPr/>
              </p:nvSpPr>
              <p:spPr>
                <a:xfrm>
                  <a:off x="3339459" y="4350066"/>
                  <a:ext cx="252412" cy="252412"/>
                </a:xfrm>
                <a:prstGeom prst="rect">
                  <a:avLst/>
                </a:prstGeom>
                <a:noFill/>
                <a:ln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4" name="Rectangle 73"/>
                <p:cNvSpPr/>
                <p:nvPr/>
              </p:nvSpPr>
              <p:spPr>
                <a:xfrm>
                  <a:off x="3597581" y="4350066"/>
                  <a:ext cx="252412" cy="252412"/>
                </a:xfrm>
                <a:prstGeom prst="rect">
                  <a:avLst/>
                </a:prstGeom>
                <a:noFill/>
                <a:ln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5" name="Rectangle 74"/>
                <p:cNvSpPr/>
                <p:nvPr/>
              </p:nvSpPr>
              <p:spPr>
                <a:xfrm>
                  <a:off x="3339459" y="4605338"/>
                  <a:ext cx="252412" cy="252412"/>
                </a:xfrm>
                <a:prstGeom prst="rect">
                  <a:avLst/>
                </a:prstGeom>
                <a:noFill/>
                <a:ln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" name="Rectangle 75"/>
                <p:cNvSpPr/>
                <p:nvPr/>
              </p:nvSpPr>
              <p:spPr>
                <a:xfrm>
                  <a:off x="3597581" y="4605338"/>
                  <a:ext cx="252412" cy="252412"/>
                </a:xfrm>
                <a:prstGeom prst="rect">
                  <a:avLst/>
                </a:prstGeom>
                <a:noFill/>
                <a:ln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9" name="Rectangle 68"/>
                <p:cNvSpPr/>
                <p:nvPr/>
              </p:nvSpPr>
              <p:spPr>
                <a:xfrm>
                  <a:off x="3844279" y="3839532"/>
                  <a:ext cx="252412" cy="252412"/>
                </a:xfrm>
                <a:prstGeom prst="rect">
                  <a:avLst/>
                </a:prstGeom>
                <a:noFill/>
                <a:ln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0" name="Rectangle 69"/>
                <p:cNvSpPr/>
                <p:nvPr/>
              </p:nvSpPr>
              <p:spPr>
                <a:xfrm>
                  <a:off x="4102401" y="3839532"/>
                  <a:ext cx="252412" cy="252412"/>
                </a:xfrm>
                <a:prstGeom prst="rect">
                  <a:avLst/>
                </a:prstGeom>
                <a:noFill/>
                <a:ln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1" name="Rectangle 70"/>
                <p:cNvSpPr/>
                <p:nvPr/>
              </p:nvSpPr>
              <p:spPr>
                <a:xfrm>
                  <a:off x="3844279" y="4094804"/>
                  <a:ext cx="252412" cy="252412"/>
                </a:xfrm>
                <a:prstGeom prst="rect">
                  <a:avLst/>
                </a:prstGeom>
                <a:noFill/>
                <a:ln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2" name="Rectangle 71"/>
                <p:cNvSpPr/>
                <p:nvPr/>
              </p:nvSpPr>
              <p:spPr>
                <a:xfrm>
                  <a:off x="4102401" y="4094804"/>
                  <a:ext cx="252412" cy="252412"/>
                </a:xfrm>
                <a:prstGeom prst="rect">
                  <a:avLst/>
                </a:prstGeom>
                <a:noFill/>
                <a:ln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5" name="Rectangle 64"/>
                <p:cNvSpPr/>
                <p:nvPr/>
              </p:nvSpPr>
              <p:spPr>
                <a:xfrm>
                  <a:off x="4364338" y="3839532"/>
                  <a:ext cx="252412" cy="252412"/>
                </a:xfrm>
                <a:prstGeom prst="rect">
                  <a:avLst/>
                </a:prstGeom>
                <a:noFill/>
                <a:ln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6" name="Rectangle 65"/>
                <p:cNvSpPr/>
                <p:nvPr/>
              </p:nvSpPr>
              <p:spPr>
                <a:xfrm>
                  <a:off x="4622460" y="3839532"/>
                  <a:ext cx="252412" cy="252412"/>
                </a:xfrm>
                <a:prstGeom prst="rect">
                  <a:avLst/>
                </a:prstGeom>
                <a:noFill/>
                <a:ln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7" name="Rectangle 66"/>
                <p:cNvSpPr/>
                <p:nvPr/>
              </p:nvSpPr>
              <p:spPr>
                <a:xfrm>
                  <a:off x="4364338" y="4094804"/>
                  <a:ext cx="252412" cy="252412"/>
                </a:xfrm>
                <a:prstGeom prst="rect">
                  <a:avLst/>
                </a:prstGeom>
                <a:noFill/>
                <a:ln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" name="Rectangle 67"/>
                <p:cNvSpPr/>
                <p:nvPr/>
              </p:nvSpPr>
              <p:spPr>
                <a:xfrm>
                  <a:off x="4622460" y="4094804"/>
                  <a:ext cx="252412" cy="252412"/>
                </a:xfrm>
                <a:prstGeom prst="rect">
                  <a:avLst/>
                </a:prstGeom>
                <a:noFill/>
                <a:ln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1" name="Rectangle 60"/>
                <p:cNvSpPr/>
                <p:nvPr/>
              </p:nvSpPr>
              <p:spPr>
                <a:xfrm>
                  <a:off x="3844279" y="4347216"/>
                  <a:ext cx="252412" cy="252412"/>
                </a:xfrm>
                <a:prstGeom prst="rect">
                  <a:avLst/>
                </a:prstGeom>
                <a:noFill/>
                <a:ln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2" name="Rectangle 61"/>
                <p:cNvSpPr/>
                <p:nvPr/>
              </p:nvSpPr>
              <p:spPr>
                <a:xfrm>
                  <a:off x="4102401" y="4347216"/>
                  <a:ext cx="252412" cy="252412"/>
                </a:xfrm>
                <a:prstGeom prst="rect">
                  <a:avLst/>
                </a:prstGeom>
                <a:noFill/>
                <a:ln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3" name="Rectangle 62"/>
                <p:cNvSpPr/>
                <p:nvPr/>
              </p:nvSpPr>
              <p:spPr>
                <a:xfrm>
                  <a:off x="3844279" y="4602488"/>
                  <a:ext cx="252412" cy="252412"/>
                </a:xfrm>
                <a:prstGeom prst="rect">
                  <a:avLst/>
                </a:prstGeom>
                <a:noFill/>
                <a:ln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4" name="Rectangle 63"/>
                <p:cNvSpPr/>
                <p:nvPr/>
              </p:nvSpPr>
              <p:spPr>
                <a:xfrm>
                  <a:off x="4102401" y="4602488"/>
                  <a:ext cx="252412" cy="252412"/>
                </a:xfrm>
                <a:prstGeom prst="rect">
                  <a:avLst/>
                </a:prstGeom>
                <a:noFill/>
                <a:ln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7" name="Rectangle 56"/>
                <p:cNvSpPr/>
                <p:nvPr/>
              </p:nvSpPr>
              <p:spPr>
                <a:xfrm>
                  <a:off x="4364338" y="4347216"/>
                  <a:ext cx="252412" cy="252412"/>
                </a:xfrm>
                <a:prstGeom prst="rect">
                  <a:avLst/>
                </a:prstGeom>
                <a:noFill/>
                <a:ln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8" name="Rectangle 57"/>
                <p:cNvSpPr/>
                <p:nvPr/>
              </p:nvSpPr>
              <p:spPr>
                <a:xfrm>
                  <a:off x="4622460" y="4347216"/>
                  <a:ext cx="252412" cy="252412"/>
                </a:xfrm>
                <a:prstGeom prst="rect">
                  <a:avLst/>
                </a:prstGeom>
                <a:noFill/>
                <a:ln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9" name="Rectangle 58"/>
                <p:cNvSpPr/>
                <p:nvPr/>
              </p:nvSpPr>
              <p:spPr>
                <a:xfrm>
                  <a:off x="4364338" y="4602488"/>
                  <a:ext cx="252412" cy="252412"/>
                </a:xfrm>
                <a:prstGeom prst="rect">
                  <a:avLst/>
                </a:prstGeom>
                <a:noFill/>
                <a:ln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0" name="Rectangle 59"/>
                <p:cNvSpPr/>
                <p:nvPr/>
              </p:nvSpPr>
              <p:spPr>
                <a:xfrm>
                  <a:off x="4622460" y="4602488"/>
                  <a:ext cx="252412" cy="252412"/>
                </a:xfrm>
                <a:prstGeom prst="rect">
                  <a:avLst/>
                </a:prstGeom>
                <a:noFill/>
                <a:ln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20" name="Oval 119"/>
              <p:cNvSpPr/>
              <p:nvPr/>
            </p:nvSpPr>
            <p:spPr>
              <a:xfrm>
                <a:off x="4069081" y="3268981"/>
                <a:ext cx="45719" cy="45719"/>
              </a:xfrm>
              <a:prstGeom prst="ellips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7" name="Oval 126"/>
              <p:cNvSpPr/>
              <p:nvPr/>
            </p:nvSpPr>
            <p:spPr>
              <a:xfrm>
                <a:off x="3829050" y="3019425"/>
                <a:ext cx="45719" cy="45719"/>
              </a:xfrm>
              <a:prstGeom prst="ellips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8" name="Oval 127"/>
              <p:cNvSpPr/>
              <p:nvPr/>
            </p:nvSpPr>
            <p:spPr>
              <a:xfrm>
                <a:off x="4333875" y="3535681"/>
                <a:ext cx="45719" cy="45719"/>
              </a:xfrm>
              <a:prstGeom prst="ellips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9" name="Oval 128"/>
              <p:cNvSpPr/>
              <p:nvPr/>
            </p:nvSpPr>
            <p:spPr>
              <a:xfrm>
                <a:off x="4602481" y="3790950"/>
                <a:ext cx="45719" cy="45719"/>
              </a:xfrm>
              <a:prstGeom prst="ellips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43" name="Group 142"/>
              <p:cNvGrpSpPr/>
              <p:nvPr/>
            </p:nvGrpSpPr>
            <p:grpSpPr>
              <a:xfrm>
                <a:off x="3067050" y="4288156"/>
                <a:ext cx="819150" cy="817244"/>
                <a:chOff x="5200650" y="2943225"/>
                <a:chExt cx="819150" cy="817244"/>
              </a:xfrm>
            </p:grpSpPr>
            <p:sp>
              <p:nvSpPr>
                <p:cNvPr id="131" name="Oval 130"/>
                <p:cNvSpPr/>
                <p:nvPr/>
              </p:nvSpPr>
              <p:spPr>
                <a:xfrm>
                  <a:off x="5440681" y="3192781"/>
                  <a:ext cx="45719" cy="45719"/>
                </a:xfrm>
                <a:prstGeom prst="ellipse">
                  <a:avLst/>
                </a:prstGeom>
                <a:ln w="5715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2" name="Oval 131"/>
                <p:cNvSpPr/>
                <p:nvPr/>
              </p:nvSpPr>
              <p:spPr>
                <a:xfrm>
                  <a:off x="5200650" y="2943225"/>
                  <a:ext cx="45719" cy="45719"/>
                </a:xfrm>
                <a:prstGeom prst="ellipse">
                  <a:avLst/>
                </a:prstGeom>
                <a:ln w="5715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3" name="Oval 132"/>
                <p:cNvSpPr/>
                <p:nvPr/>
              </p:nvSpPr>
              <p:spPr>
                <a:xfrm>
                  <a:off x="5705475" y="3459481"/>
                  <a:ext cx="45719" cy="45719"/>
                </a:xfrm>
                <a:prstGeom prst="ellipse">
                  <a:avLst/>
                </a:prstGeom>
                <a:ln w="5715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4" name="Oval 133"/>
                <p:cNvSpPr/>
                <p:nvPr/>
              </p:nvSpPr>
              <p:spPr>
                <a:xfrm>
                  <a:off x="5974081" y="3714750"/>
                  <a:ext cx="45719" cy="45719"/>
                </a:xfrm>
                <a:prstGeom prst="ellipse">
                  <a:avLst/>
                </a:prstGeom>
                <a:ln w="5715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44" name="Group 143"/>
              <p:cNvGrpSpPr/>
              <p:nvPr/>
            </p:nvGrpSpPr>
            <p:grpSpPr>
              <a:xfrm rot="5400000">
                <a:off x="4094797" y="4039553"/>
                <a:ext cx="819150" cy="817244"/>
                <a:chOff x="5200650" y="2943225"/>
                <a:chExt cx="819150" cy="817244"/>
              </a:xfrm>
            </p:grpSpPr>
            <p:sp>
              <p:nvSpPr>
                <p:cNvPr id="145" name="Oval 144"/>
                <p:cNvSpPr/>
                <p:nvPr/>
              </p:nvSpPr>
              <p:spPr>
                <a:xfrm>
                  <a:off x="5440681" y="3192781"/>
                  <a:ext cx="45719" cy="45719"/>
                </a:xfrm>
                <a:prstGeom prst="ellipse">
                  <a:avLst/>
                </a:prstGeom>
                <a:ln w="5715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6" name="Oval 145"/>
                <p:cNvSpPr/>
                <p:nvPr/>
              </p:nvSpPr>
              <p:spPr>
                <a:xfrm>
                  <a:off x="5200650" y="2943225"/>
                  <a:ext cx="45719" cy="45719"/>
                </a:xfrm>
                <a:prstGeom prst="ellipse">
                  <a:avLst/>
                </a:prstGeom>
                <a:ln w="5715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7" name="Oval 146"/>
                <p:cNvSpPr/>
                <p:nvPr/>
              </p:nvSpPr>
              <p:spPr>
                <a:xfrm>
                  <a:off x="5705475" y="3459481"/>
                  <a:ext cx="45719" cy="45719"/>
                </a:xfrm>
                <a:prstGeom prst="ellipse">
                  <a:avLst/>
                </a:prstGeom>
                <a:ln w="5715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8" name="Oval 147"/>
                <p:cNvSpPr/>
                <p:nvPr/>
              </p:nvSpPr>
              <p:spPr>
                <a:xfrm>
                  <a:off x="5974081" y="3714750"/>
                  <a:ext cx="45719" cy="45719"/>
                </a:xfrm>
                <a:prstGeom prst="ellipse">
                  <a:avLst/>
                </a:prstGeom>
                <a:ln w="5715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49" name="Group 148"/>
              <p:cNvGrpSpPr/>
              <p:nvPr/>
            </p:nvGrpSpPr>
            <p:grpSpPr>
              <a:xfrm rot="5400000">
                <a:off x="2799397" y="3296603"/>
                <a:ext cx="819150" cy="817244"/>
                <a:chOff x="5200650" y="2943225"/>
                <a:chExt cx="819150" cy="817244"/>
              </a:xfrm>
            </p:grpSpPr>
            <p:sp>
              <p:nvSpPr>
                <p:cNvPr id="150" name="Oval 149"/>
                <p:cNvSpPr/>
                <p:nvPr/>
              </p:nvSpPr>
              <p:spPr>
                <a:xfrm>
                  <a:off x="5440681" y="3192781"/>
                  <a:ext cx="45719" cy="45719"/>
                </a:xfrm>
                <a:prstGeom prst="ellipse">
                  <a:avLst/>
                </a:prstGeom>
                <a:ln w="5715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1" name="Oval 150"/>
                <p:cNvSpPr/>
                <p:nvPr/>
              </p:nvSpPr>
              <p:spPr>
                <a:xfrm>
                  <a:off x="5200650" y="2943225"/>
                  <a:ext cx="45719" cy="45719"/>
                </a:xfrm>
                <a:prstGeom prst="ellipse">
                  <a:avLst/>
                </a:prstGeom>
                <a:ln w="5715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2" name="Oval 151"/>
                <p:cNvSpPr/>
                <p:nvPr/>
              </p:nvSpPr>
              <p:spPr>
                <a:xfrm>
                  <a:off x="5705475" y="3459481"/>
                  <a:ext cx="45719" cy="45719"/>
                </a:xfrm>
                <a:prstGeom prst="ellipse">
                  <a:avLst/>
                </a:prstGeom>
                <a:ln w="5715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3" name="Oval 152"/>
                <p:cNvSpPr/>
                <p:nvPr/>
              </p:nvSpPr>
              <p:spPr>
                <a:xfrm>
                  <a:off x="5974081" y="3714750"/>
                  <a:ext cx="45719" cy="45719"/>
                </a:xfrm>
                <a:prstGeom prst="ellipse">
                  <a:avLst/>
                </a:prstGeom>
                <a:ln w="5715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157" name="Group 156"/>
            <p:cNvGrpSpPr/>
            <p:nvPr/>
          </p:nvGrpSpPr>
          <p:grpSpPr>
            <a:xfrm>
              <a:off x="3853814" y="3048945"/>
              <a:ext cx="1027748" cy="1019668"/>
              <a:chOff x="3853814" y="3048945"/>
              <a:chExt cx="1027748" cy="1019668"/>
            </a:xfrm>
          </p:grpSpPr>
          <p:sp>
            <p:nvSpPr>
              <p:cNvPr id="155" name="Isosceles Triangle 154"/>
              <p:cNvSpPr/>
              <p:nvPr/>
            </p:nvSpPr>
            <p:spPr>
              <a:xfrm>
                <a:off x="3853814" y="3048945"/>
                <a:ext cx="508636" cy="513404"/>
              </a:xfrm>
              <a:custGeom>
                <a:avLst/>
                <a:gdLst>
                  <a:gd name="connsiteX0" fmla="*/ 0 w 1295400"/>
                  <a:gd name="connsiteY0" fmla="*/ 901547 h 901547"/>
                  <a:gd name="connsiteX1" fmla="*/ 647700 w 1295400"/>
                  <a:gd name="connsiteY1" fmla="*/ 0 h 901547"/>
                  <a:gd name="connsiteX2" fmla="*/ 1295400 w 1295400"/>
                  <a:gd name="connsiteY2" fmla="*/ 901547 h 901547"/>
                  <a:gd name="connsiteX3" fmla="*/ 0 w 1295400"/>
                  <a:gd name="connsiteY3" fmla="*/ 901547 h 901547"/>
                  <a:gd name="connsiteX0" fmla="*/ 1295400 w 1386840"/>
                  <a:gd name="connsiteY0" fmla="*/ 901547 h 992987"/>
                  <a:gd name="connsiteX1" fmla="*/ 0 w 1386840"/>
                  <a:gd name="connsiteY1" fmla="*/ 901547 h 992987"/>
                  <a:gd name="connsiteX2" fmla="*/ 647700 w 1386840"/>
                  <a:gd name="connsiteY2" fmla="*/ 0 h 992987"/>
                  <a:gd name="connsiteX3" fmla="*/ 1386840 w 1386840"/>
                  <a:gd name="connsiteY3" fmla="*/ 992987 h 992987"/>
                  <a:gd name="connsiteX0" fmla="*/ 3004185 w 3004185"/>
                  <a:gd name="connsiteY0" fmla="*/ 1280160 h 1280160"/>
                  <a:gd name="connsiteX1" fmla="*/ 1708785 w 3004185"/>
                  <a:gd name="connsiteY1" fmla="*/ 1280160 h 1280160"/>
                  <a:gd name="connsiteX2" fmla="*/ 2356485 w 3004185"/>
                  <a:gd name="connsiteY2" fmla="*/ 378613 h 1280160"/>
                  <a:gd name="connsiteX3" fmla="*/ 0 w 3004185"/>
                  <a:gd name="connsiteY3" fmla="*/ 0 h 1280160"/>
                  <a:gd name="connsiteX0" fmla="*/ 3004185 w 3004185"/>
                  <a:gd name="connsiteY0" fmla="*/ 1280160 h 1280160"/>
                  <a:gd name="connsiteX1" fmla="*/ 1708785 w 3004185"/>
                  <a:gd name="connsiteY1" fmla="*/ 1280160 h 1280160"/>
                  <a:gd name="connsiteX2" fmla="*/ 2356485 w 3004185"/>
                  <a:gd name="connsiteY2" fmla="*/ 378613 h 1280160"/>
                  <a:gd name="connsiteX3" fmla="*/ 0 w 3004185"/>
                  <a:gd name="connsiteY3" fmla="*/ 0 h 1280160"/>
                  <a:gd name="connsiteX0" fmla="*/ 3004185 w 3004185"/>
                  <a:gd name="connsiteY0" fmla="*/ 1280160 h 1280160"/>
                  <a:gd name="connsiteX1" fmla="*/ 1708785 w 3004185"/>
                  <a:gd name="connsiteY1" fmla="*/ 1280160 h 1280160"/>
                  <a:gd name="connsiteX2" fmla="*/ 318135 w 3004185"/>
                  <a:gd name="connsiteY2" fmla="*/ 26188 h 1280160"/>
                  <a:gd name="connsiteX3" fmla="*/ 0 w 3004185"/>
                  <a:gd name="connsiteY3" fmla="*/ 0 h 1280160"/>
                  <a:gd name="connsiteX0" fmla="*/ 3004185 w 3004185"/>
                  <a:gd name="connsiteY0" fmla="*/ 1282547 h 1282547"/>
                  <a:gd name="connsiteX1" fmla="*/ 1708785 w 3004185"/>
                  <a:gd name="connsiteY1" fmla="*/ 1282547 h 1282547"/>
                  <a:gd name="connsiteX2" fmla="*/ 260985 w 3004185"/>
                  <a:gd name="connsiteY2" fmla="*/ 0 h 1282547"/>
                  <a:gd name="connsiteX3" fmla="*/ 0 w 3004185"/>
                  <a:gd name="connsiteY3" fmla="*/ 2387 h 1282547"/>
                  <a:gd name="connsiteX0" fmla="*/ 3004185 w 3004185"/>
                  <a:gd name="connsiteY0" fmla="*/ 1282547 h 1282547"/>
                  <a:gd name="connsiteX1" fmla="*/ 251460 w 3004185"/>
                  <a:gd name="connsiteY1" fmla="*/ 282422 h 1282547"/>
                  <a:gd name="connsiteX2" fmla="*/ 260985 w 3004185"/>
                  <a:gd name="connsiteY2" fmla="*/ 0 h 1282547"/>
                  <a:gd name="connsiteX3" fmla="*/ 0 w 3004185"/>
                  <a:gd name="connsiteY3" fmla="*/ 2387 h 1282547"/>
                  <a:gd name="connsiteX0" fmla="*/ 3004185 w 3004185"/>
                  <a:gd name="connsiteY0" fmla="*/ 1282547 h 1282547"/>
                  <a:gd name="connsiteX1" fmla="*/ 251460 w 3004185"/>
                  <a:gd name="connsiteY1" fmla="*/ 282422 h 1282547"/>
                  <a:gd name="connsiteX2" fmla="*/ 260985 w 3004185"/>
                  <a:gd name="connsiteY2" fmla="*/ 0 h 1282547"/>
                  <a:gd name="connsiteX3" fmla="*/ 0 w 3004185"/>
                  <a:gd name="connsiteY3" fmla="*/ 2387 h 1282547"/>
                  <a:gd name="connsiteX0" fmla="*/ 3004185 w 3004185"/>
                  <a:gd name="connsiteY0" fmla="*/ 1282547 h 1282547"/>
                  <a:gd name="connsiteX1" fmla="*/ 251460 w 3004185"/>
                  <a:gd name="connsiteY1" fmla="*/ 282422 h 1282547"/>
                  <a:gd name="connsiteX2" fmla="*/ 260985 w 3004185"/>
                  <a:gd name="connsiteY2" fmla="*/ 0 h 1282547"/>
                  <a:gd name="connsiteX3" fmla="*/ 0 w 3004185"/>
                  <a:gd name="connsiteY3" fmla="*/ 2387 h 1282547"/>
                  <a:gd name="connsiteX0" fmla="*/ 3004185 w 3004185"/>
                  <a:gd name="connsiteY0" fmla="*/ 1282547 h 1282547"/>
                  <a:gd name="connsiteX1" fmla="*/ 251460 w 3004185"/>
                  <a:gd name="connsiteY1" fmla="*/ 282422 h 1282547"/>
                  <a:gd name="connsiteX2" fmla="*/ 260985 w 3004185"/>
                  <a:gd name="connsiteY2" fmla="*/ 0 h 1282547"/>
                  <a:gd name="connsiteX3" fmla="*/ 0 w 3004185"/>
                  <a:gd name="connsiteY3" fmla="*/ 2387 h 1282547"/>
                  <a:gd name="connsiteX0" fmla="*/ 3004185 w 3004185"/>
                  <a:gd name="connsiteY0" fmla="*/ 1282547 h 1282547"/>
                  <a:gd name="connsiteX1" fmla="*/ 251460 w 3004185"/>
                  <a:gd name="connsiteY1" fmla="*/ 282422 h 1282547"/>
                  <a:gd name="connsiteX2" fmla="*/ 260985 w 3004185"/>
                  <a:gd name="connsiteY2" fmla="*/ 0 h 1282547"/>
                  <a:gd name="connsiteX3" fmla="*/ 0 w 3004185"/>
                  <a:gd name="connsiteY3" fmla="*/ 2387 h 1282547"/>
                  <a:gd name="connsiteX0" fmla="*/ 632460 w 632460"/>
                  <a:gd name="connsiteY0" fmla="*/ 625322 h 625322"/>
                  <a:gd name="connsiteX1" fmla="*/ 251460 w 632460"/>
                  <a:gd name="connsiteY1" fmla="*/ 282422 h 625322"/>
                  <a:gd name="connsiteX2" fmla="*/ 260985 w 632460"/>
                  <a:gd name="connsiteY2" fmla="*/ 0 h 625322"/>
                  <a:gd name="connsiteX3" fmla="*/ 0 w 632460"/>
                  <a:gd name="connsiteY3" fmla="*/ 2387 h 625322"/>
                  <a:gd name="connsiteX0" fmla="*/ 632460 w 632460"/>
                  <a:gd name="connsiteY0" fmla="*/ 625322 h 625322"/>
                  <a:gd name="connsiteX1" fmla="*/ 489586 w 632460"/>
                  <a:gd name="connsiteY1" fmla="*/ 244323 h 625322"/>
                  <a:gd name="connsiteX2" fmla="*/ 251460 w 632460"/>
                  <a:gd name="connsiteY2" fmla="*/ 282422 h 625322"/>
                  <a:gd name="connsiteX3" fmla="*/ 260985 w 632460"/>
                  <a:gd name="connsiteY3" fmla="*/ 0 h 625322"/>
                  <a:gd name="connsiteX4" fmla="*/ 0 w 632460"/>
                  <a:gd name="connsiteY4" fmla="*/ 2387 h 625322"/>
                  <a:gd name="connsiteX0" fmla="*/ 632460 w 632460"/>
                  <a:gd name="connsiteY0" fmla="*/ 625322 h 625322"/>
                  <a:gd name="connsiteX1" fmla="*/ 461011 w 632460"/>
                  <a:gd name="connsiteY1" fmla="*/ 196698 h 625322"/>
                  <a:gd name="connsiteX2" fmla="*/ 251460 w 632460"/>
                  <a:gd name="connsiteY2" fmla="*/ 282422 h 625322"/>
                  <a:gd name="connsiteX3" fmla="*/ 260985 w 632460"/>
                  <a:gd name="connsiteY3" fmla="*/ 0 h 625322"/>
                  <a:gd name="connsiteX4" fmla="*/ 0 w 632460"/>
                  <a:gd name="connsiteY4" fmla="*/ 2387 h 625322"/>
                  <a:gd name="connsiteX0" fmla="*/ 632460 w 632460"/>
                  <a:gd name="connsiteY0" fmla="*/ 625322 h 625322"/>
                  <a:gd name="connsiteX1" fmla="*/ 461011 w 632460"/>
                  <a:gd name="connsiteY1" fmla="*/ 196698 h 625322"/>
                  <a:gd name="connsiteX2" fmla="*/ 253841 w 632460"/>
                  <a:gd name="connsiteY2" fmla="*/ 256228 h 625322"/>
                  <a:gd name="connsiteX3" fmla="*/ 260985 w 632460"/>
                  <a:gd name="connsiteY3" fmla="*/ 0 h 625322"/>
                  <a:gd name="connsiteX4" fmla="*/ 0 w 632460"/>
                  <a:gd name="connsiteY4" fmla="*/ 2387 h 625322"/>
                  <a:gd name="connsiteX0" fmla="*/ 632460 w 632460"/>
                  <a:gd name="connsiteY0" fmla="*/ 625322 h 625322"/>
                  <a:gd name="connsiteX1" fmla="*/ 508636 w 632460"/>
                  <a:gd name="connsiteY1" fmla="*/ 246705 h 625322"/>
                  <a:gd name="connsiteX2" fmla="*/ 253841 w 632460"/>
                  <a:gd name="connsiteY2" fmla="*/ 256228 h 625322"/>
                  <a:gd name="connsiteX3" fmla="*/ 260985 w 632460"/>
                  <a:gd name="connsiteY3" fmla="*/ 0 h 625322"/>
                  <a:gd name="connsiteX4" fmla="*/ 0 w 632460"/>
                  <a:gd name="connsiteY4" fmla="*/ 2387 h 625322"/>
                  <a:gd name="connsiteX0" fmla="*/ 506254 w 534028"/>
                  <a:gd name="connsiteY0" fmla="*/ 511022 h 511022"/>
                  <a:gd name="connsiteX1" fmla="*/ 508636 w 534028"/>
                  <a:gd name="connsiteY1" fmla="*/ 246705 h 511022"/>
                  <a:gd name="connsiteX2" fmla="*/ 253841 w 534028"/>
                  <a:gd name="connsiteY2" fmla="*/ 256228 h 511022"/>
                  <a:gd name="connsiteX3" fmla="*/ 260985 w 534028"/>
                  <a:gd name="connsiteY3" fmla="*/ 0 h 511022"/>
                  <a:gd name="connsiteX4" fmla="*/ 0 w 534028"/>
                  <a:gd name="connsiteY4" fmla="*/ 2387 h 511022"/>
                  <a:gd name="connsiteX0" fmla="*/ 506254 w 534028"/>
                  <a:gd name="connsiteY0" fmla="*/ 511022 h 511022"/>
                  <a:gd name="connsiteX1" fmla="*/ 508636 w 534028"/>
                  <a:gd name="connsiteY1" fmla="*/ 246705 h 511022"/>
                  <a:gd name="connsiteX2" fmla="*/ 253841 w 534028"/>
                  <a:gd name="connsiteY2" fmla="*/ 256228 h 511022"/>
                  <a:gd name="connsiteX3" fmla="*/ 260985 w 534028"/>
                  <a:gd name="connsiteY3" fmla="*/ 0 h 511022"/>
                  <a:gd name="connsiteX4" fmla="*/ 0 w 534028"/>
                  <a:gd name="connsiteY4" fmla="*/ 2387 h 511022"/>
                  <a:gd name="connsiteX0" fmla="*/ 506254 w 534028"/>
                  <a:gd name="connsiteY0" fmla="*/ 511022 h 511022"/>
                  <a:gd name="connsiteX1" fmla="*/ 508636 w 534028"/>
                  <a:gd name="connsiteY1" fmla="*/ 246705 h 511022"/>
                  <a:gd name="connsiteX2" fmla="*/ 253841 w 534028"/>
                  <a:gd name="connsiteY2" fmla="*/ 256228 h 511022"/>
                  <a:gd name="connsiteX3" fmla="*/ 260985 w 534028"/>
                  <a:gd name="connsiteY3" fmla="*/ 0 h 511022"/>
                  <a:gd name="connsiteX4" fmla="*/ 0 w 534028"/>
                  <a:gd name="connsiteY4" fmla="*/ 2387 h 511022"/>
                  <a:gd name="connsiteX0" fmla="*/ 506254 w 534028"/>
                  <a:gd name="connsiteY0" fmla="*/ 511022 h 511022"/>
                  <a:gd name="connsiteX1" fmla="*/ 508636 w 534028"/>
                  <a:gd name="connsiteY1" fmla="*/ 246705 h 511022"/>
                  <a:gd name="connsiteX2" fmla="*/ 253841 w 534028"/>
                  <a:gd name="connsiteY2" fmla="*/ 256228 h 511022"/>
                  <a:gd name="connsiteX3" fmla="*/ 260985 w 534028"/>
                  <a:gd name="connsiteY3" fmla="*/ 0 h 511022"/>
                  <a:gd name="connsiteX4" fmla="*/ 0 w 534028"/>
                  <a:gd name="connsiteY4" fmla="*/ 2387 h 511022"/>
                  <a:gd name="connsiteX0" fmla="*/ 506254 w 547797"/>
                  <a:gd name="connsiteY0" fmla="*/ 511022 h 511022"/>
                  <a:gd name="connsiteX1" fmla="*/ 508636 w 547797"/>
                  <a:gd name="connsiteY1" fmla="*/ 246705 h 511022"/>
                  <a:gd name="connsiteX2" fmla="*/ 253841 w 547797"/>
                  <a:gd name="connsiteY2" fmla="*/ 256228 h 511022"/>
                  <a:gd name="connsiteX3" fmla="*/ 260985 w 547797"/>
                  <a:gd name="connsiteY3" fmla="*/ 0 h 511022"/>
                  <a:gd name="connsiteX4" fmla="*/ 0 w 547797"/>
                  <a:gd name="connsiteY4" fmla="*/ 2387 h 511022"/>
                  <a:gd name="connsiteX0" fmla="*/ 506254 w 547797"/>
                  <a:gd name="connsiteY0" fmla="*/ 511022 h 511022"/>
                  <a:gd name="connsiteX1" fmla="*/ 508636 w 547797"/>
                  <a:gd name="connsiteY1" fmla="*/ 246705 h 511022"/>
                  <a:gd name="connsiteX2" fmla="*/ 253841 w 547797"/>
                  <a:gd name="connsiteY2" fmla="*/ 256228 h 511022"/>
                  <a:gd name="connsiteX3" fmla="*/ 260985 w 547797"/>
                  <a:gd name="connsiteY3" fmla="*/ 0 h 511022"/>
                  <a:gd name="connsiteX4" fmla="*/ 0 w 547797"/>
                  <a:gd name="connsiteY4" fmla="*/ 2387 h 511022"/>
                  <a:gd name="connsiteX0" fmla="*/ 506254 w 547797"/>
                  <a:gd name="connsiteY0" fmla="*/ 511022 h 511022"/>
                  <a:gd name="connsiteX1" fmla="*/ 508636 w 547797"/>
                  <a:gd name="connsiteY1" fmla="*/ 246705 h 511022"/>
                  <a:gd name="connsiteX2" fmla="*/ 253841 w 547797"/>
                  <a:gd name="connsiteY2" fmla="*/ 256228 h 511022"/>
                  <a:gd name="connsiteX3" fmla="*/ 260985 w 547797"/>
                  <a:gd name="connsiteY3" fmla="*/ 0 h 511022"/>
                  <a:gd name="connsiteX4" fmla="*/ 0 w 547797"/>
                  <a:gd name="connsiteY4" fmla="*/ 2387 h 511022"/>
                  <a:gd name="connsiteX0" fmla="*/ 506254 w 508636"/>
                  <a:gd name="connsiteY0" fmla="*/ 511022 h 511022"/>
                  <a:gd name="connsiteX1" fmla="*/ 508636 w 508636"/>
                  <a:gd name="connsiteY1" fmla="*/ 246705 h 511022"/>
                  <a:gd name="connsiteX2" fmla="*/ 253841 w 508636"/>
                  <a:gd name="connsiteY2" fmla="*/ 256228 h 511022"/>
                  <a:gd name="connsiteX3" fmla="*/ 260985 w 508636"/>
                  <a:gd name="connsiteY3" fmla="*/ 0 h 511022"/>
                  <a:gd name="connsiteX4" fmla="*/ 0 w 508636"/>
                  <a:gd name="connsiteY4" fmla="*/ 2387 h 511022"/>
                  <a:gd name="connsiteX0" fmla="*/ 506254 w 508636"/>
                  <a:gd name="connsiteY0" fmla="*/ 511022 h 511022"/>
                  <a:gd name="connsiteX1" fmla="*/ 508636 w 508636"/>
                  <a:gd name="connsiteY1" fmla="*/ 246705 h 511022"/>
                  <a:gd name="connsiteX2" fmla="*/ 253841 w 508636"/>
                  <a:gd name="connsiteY2" fmla="*/ 256228 h 511022"/>
                  <a:gd name="connsiteX3" fmla="*/ 234791 w 508636"/>
                  <a:gd name="connsiteY3" fmla="*/ 0 h 511022"/>
                  <a:gd name="connsiteX4" fmla="*/ 0 w 508636"/>
                  <a:gd name="connsiteY4" fmla="*/ 2387 h 511022"/>
                  <a:gd name="connsiteX0" fmla="*/ 506254 w 508636"/>
                  <a:gd name="connsiteY0" fmla="*/ 513404 h 513404"/>
                  <a:gd name="connsiteX1" fmla="*/ 508636 w 508636"/>
                  <a:gd name="connsiteY1" fmla="*/ 249087 h 513404"/>
                  <a:gd name="connsiteX2" fmla="*/ 253841 w 508636"/>
                  <a:gd name="connsiteY2" fmla="*/ 258610 h 513404"/>
                  <a:gd name="connsiteX3" fmla="*/ 241935 w 508636"/>
                  <a:gd name="connsiteY3" fmla="*/ 0 h 513404"/>
                  <a:gd name="connsiteX4" fmla="*/ 0 w 508636"/>
                  <a:gd name="connsiteY4" fmla="*/ 4769 h 513404"/>
                  <a:gd name="connsiteX0" fmla="*/ 506254 w 508636"/>
                  <a:gd name="connsiteY0" fmla="*/ 513404 h 513404"/>
                  <a:gd name="connsiteX1" fmla="*/ 508636 w 508636"/>
                  <a:gd name="connsiteY1" fmla="*/ 249087 h 513404"/>
                  <a:gd name="connsiteX2" fmla="*/ 246697 w 508636"/>
                  <a:gd name="connsiteY2" fmla="*/ 253848 h 513404"/>
                  <a:gd name="connsiteX3" fmla="*/ 241935 w 508636"/>
                  <a:gd name="connsiteY3" fmla="*/ 0 h 513404"/>
                  <a:gd name="connsiteX4" fmla="*/ 0 w 508636"/>
                  <a:gd name="connsiteY4" fmla="*/ 4769 h 513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8636" h="513404">
                    <a:moveTo>
                      <a:pt x="506254" y="513404"/>
                    </a:moveTo>
                    <a:lnTo>
                      <a:pt x="508636" y="249087"/>
                    </a:lnTo>
                    <a:lnTo>
                      <a:pt x="246697" y="253848"/>
                    </a:lnTo>
                    <a:cubicBezTo>
                      <a:pt x="245110" y="169232"/>
                      <a:pt x="243522" y="84616"/>
                      <a:pt x="241935" y="0"/>
                    </a:cubicBezTo>
                    <a:lnTo>
                      <a:pt x="0" y="4769"/>
                    </a:lnTo>
                  </a:path>
                </a:pathLst>
              </a:cu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6" name="Isosceles Triangle 154"/>
              <p:cNvSpPr/>
              <p:nvPr/>
            </p:nvSpPr>
            <p:spPr>
              <a:xfrm>
                <a:off x="4372926" y="3555209"/>
                <a:ext cx="508636" cy="513404"/>
              </a:xfrm>
              <a:custGeom>
                <a:avLst/>
                <a:gdLst>
                  <a:gd name="connsiteX0" fmla="*/ 0 w 1295400"/>
                  <a:gd name="connsiteY0" fmla="*/ 901547 h 901547"/>
                  <a:gd name="connsiteX1" fmla="*/ 647700 w 1295400"/>
                  <a:gd name="connsiteY1" fmla="*/ 0 h 901547"/>
                  <a:gd name="connsiteX2" fmla="*/ 1295400 w 1295400"/>
                  <a:gd name="connsiteY2" fmla="*/ 901547 h 901547"/>
                  <a:gd name="connsiteX3" fmla="*/ 0 w 1295400"/>
                  <a:gd name="connsiteY3" fmla="*/ 901547 h 901547"/>
                  <a:gd name="connsiteX0" fmla="*/ 1295400 w 1386840"/>
                  <a:gd name="connsiteY0" fmla="*/ 901547 h 992987"/>
                  <a:gd name="connsiteX1" fmla="*/ 0 w 1386840"/>
                  <a:gd name="connsiteY1" fmla="*/ 901547 h 992987"/>
                  <a:gd name="connsiteX2" fmla="*/ 647700 w 1386840"/>
                  <a:gd name="connsiteY2" fmla="*/ 0 h 992987"/>
                  <a:gd name="connsiteX3" fmla="*/ 1386840 w 1386840"/>
                  <a:gd name="connsiteY3" fmla="*/ 992987 h 992987"/>
                  <a:gd name="connsiteX0" fmla="*/ 3004185 w 3004185"/>
                  <a:gd name="connsiteY0" fmla="*/ 1280160 h 1280160"/>
                  <a:gd name="connsiteX1" fmla="*/ 1708785 w 3004185"/>
                  <a:gd name="connsiteY1" fmla="*/ 1280160 h 1280160"/>
                  <a:gd name="connsiteX2" fmla="*/ 2356485 w 3004185"/>
                  <a:gd name="connsiteY2" fmla="*/ 378613 h 1280160"/>
                  <a:gd name="connsiteX3" fmla="*/ 0 w 3004185"/>
                  <a:gd name="connsiteY3" fmla="*/ 0 h 1280160"/>
                  <a:gd name="connsiteX0" fmla="*/ 3004185 w 3004185"/>
                  <a:gd name="connsiteY0" fmla="*/ 1280160 h 1280160"/>
                  <a:gd name="connsiteX1" fmla="*/ 1708785 w 3004185"/>
                  <a:gd name="connsiteY1" fmla="*/ 1280160 h 1280160"/>
                  <a:gd name="connsiteX2" fmla="*/ 2356485 w 3004185"/>
                  <a:gd name="connsiteY2" fmla="*/ 378613 h 1280160"/>
                  <a:gd name="connsiteX3" fmla="*/ 0 w 3004185"/>
                  <a:gd name="connsiteY3" fmla="*/ 0 h 1280160"/>
                  <a:gd name="connsiteX0" fmla="*/ 3004185 w 3004185"/>
                  <a:gd name="connsiteY0" fmla="*/ 1280160 h 1280160"/>
                  <a:gd name="connsiteX1" fmla="*/ 1708785 w 3004185"/>
                  <a:gd name="connsiteY1" fmla="*/ 1280160 h 1280160"/>
                  <a:gd name="connsiteX2" fmla="*/ 318135 w 3004185"/>
                  <a:gd name="connsiteY2" fmla="*/ 26188 h 1280160"/>
                  <a:gd name="connsiteX3" fmla="*/ 0 w 3004185"/>
                  <a:gd name="connsiteY3" fmla="*/ 0 h 1280160"/>
                  <a:gd name="connsiteX0" fmla="*/ 3004185 w 3004185"/>
                  <a:gd name="connsiteY0" fmla="*/ 1282547 h 1282547"/>
                  <a:gd name="connsiteX1" fmla="*/ 1708785 w 3004185"/>
                  <a:gd name="connsiteY1" fmla="*/ 1282547 h 1282547"/>
                  <a:gd name="connsiteX2" fmla="*/ 260985 w 3004185"/>
                  <a:gd name="connsiteY2" fmla="*/ 0 h 1282547"/>
                  <a:gd name="connsiteX3" fmla="*/ 0 w 3004185"/>
                  <a:gd name="connsiteY3" fmla="*/ 2387 h 1282547"/>
                  <a:gd name="connsiteX0" fmla="*/ 3004185 w 3004185"/>
                  <a:gd name="connsiteY0" fmla="*/ 1282547 h 1282547"/>
                  <a:gd name="connsiteX1" fmla="*/ 251460 w 3004185"/>
                  <a:gd name="connsiteY1" fmla="*/ 282422 h 1282547"/>
                  <a:gd name="connsiteX2" fmla="*/ 260985 w 3004185"/>
                  <a:gd name="connsiteY2" fmla="*/ 0 h 1282547"/>
                  <a:gd name="connsiteX3" fmla="*/ 0 w 3004185"/>
                  <a:gd name="connsiteY3" fmla="*/ 2387 h 1282547"/>
                  <a:gd name="connsiteX0" fmla="*/ 3004185 w 3004185"/>
                  <a:gd name="connsiteY0" fmla="*/ 1282547 h 1282547"/>
                  <a:gd name="connsiteX1" fmla="*/ 251460 w 3004185"/>
                  <a:gd name="connsiteY1" fmla="*/ 282422 h 1282547"/>
                  <a:gd name="connsiteX2" fmla="*/ 260985 w 3004185"/>
                  <a:gd name="connsiteY2" fmla="*/ 0 h 1282547"/>
                  <a:gd name="connsiteX3" fmla="*/ 0 w 3004185"/>
                  <a:gd name="connsiteY3" fmla="*/ 2387 h 1282547"/>
                  <a:gd name="connsiteX0" fmla="*/ 3004185 w 3004185"/>
                  <a:gd name="connsiteY0" fmla="*/ 1282547 h 1282547"/>
                  <a:gd name="connsiteX1" fmla="*/ 251460 w 3004185"/>
                  <a:gd name="connsiteY1" fmla="*/ 282422 h 1282547"/>
                  <a:gd name="connsiteX2" fmla="*/ 260985 w 3004185"/>
                  <a:gd name="connsiteY2" fmla="*/ 0 h 1282547"/>
                  <a:gd name="connsiteX3" fmla="*/ 0 w 3004185"/>
                  <a:gd name="connsiteY3" fmla="*/ 2387 h 1282547"/>
                  <a:gd name="connsiteX0" fmla="*/ 3004185 w 3004185"/>
                  <a:gd name="connsiteY0" fmla="*/ 1282547 h 1282547"/>
                  <a:gd name="connsiteX1" fmla="*/ 251460 w 3004185"/>
                  <a:gd name="connsiteY1" fmla="*/ 282422 h 1282547"/>
                  <a:gd name="connsiteX2" fmla="*/ 260985 w 3004185"/>
                  <a:gd name="connsiteY2" fmla="*/ 0 h 1282547"/>
                  <a:gd name="connsiteX3" fmla="*/ 0 w 3004185"/>
                  <a:gd name="connsiteY3" fmla="*/ 2387 h 1282547"/>
                  <a:gd name="connsiteX0" fmla="*/ 3004185 w 3004185"/>
                  <a:gd name="connsiteY0" fmla="*/ 1282547 h 1282547"/>
                  <a:gd name="connsiteX1" fmla="*/ 251460 w 3004185"/>
                  <a:gd name="connsiteY1" fmla="*/ 282422 h 1282547"/>
                  <a:gd name="connsiteX2" fmla="*/ 260985 w 3004185"/>
                  <a:gd name="connsiteY2" fmla="*/ 0 h 1282547"/>
                  <a:gd name="connsiteX3" fmla="*/ 0 w 3004185"/>
                  <a:gd name="connsiteY3" fmla="*/ 2387 h 1282547"/>
                  <a:gd name="connsiteX0" fmla="*/ 632460 w 632460"/>
                  <a:gd name="connsiteY0" fmla="*/ 625322 h 625322"/>
                  <a:gd name="connsiteX1" fmla="*/ 251460 w 632460"/>
                  <a:gd name="connsiteY1" fmla="*/ 282422 h 625322"/>
                  <a:gd name="connsiteX2" fmla="*/ 260985 w 632460"/>
                  <a:gd name="connsiteY2" fmla="*/ 0 h 625322"/>
                  <a:gd name="connsiteX3" fmla="*/ 0 w 632460"/>
                  <a:gd name="connsiteY3" fmla="*/ 2387 h 625322"/>
                  <a:gd name="connsiteX0" fmla="*/ 632460 w 632460"/>
                  <a:gd name="connsiteY0" fmla="*/ 625322 h 625322"/>
                  <a:gd name="connsiteX1" fmla="*/ 489586 w 632460"/>
                  <a:gd name="connsiteY1" fmla="*/ 244323 h 625322"/>
                  <a:gd name="connsiteX2" fmla="*/ 251460 w 632460"/>
                  <a:gd name="connsiteY2" fmla="*/ 282422 h 625322"/>
                  <a:gd name="connsiteX3" fmla="*/ 260985 w 632460"/>
                  <a:gd name="connsiteY3" fmla="*/ 0 h 625322"/>
                  <a:gd name="connsiteX4" fmla="*/ 0 w 632460"/>
                  <a:gd name="connsiteY4" fmla="*/ 2387 h 625322"/>
                  <a:gd name="connsiteX0" fmla="*/ 632460 w 632460"/>
                  <a:gd name="connsiteY0" fmla="*/ 625322 h 625322"/>
                  <a:gd name="connsiteX1" fmla="*/ 461011 w 632460"/>
                  <a:gd name="connsiteY1" fmla="*/ 196698 h 625322"/>
                  <a:gd name="connsiteX2" fmla="*/ 251460 w 632460"/>
                  <a:gd name="connsiteY2" fmla="*/ 282422 h 625322"/>
                  <a:gd name="connsiteX3" fmla="*/ 260985 w 632460"/>
                  <a:gd name="connsiteY3" fmla="*/ 0 h 625322"/>
                  <a:gd name="connsiteX4" fmla="*/ 0 w 632460"/>
                  <a:gd name="connsiteY4" fmla="*/ 2387 h 625322"/>
                  <a:gd name="connsiteX0" fmla="*/ 632460 w 632460"/>
                  <a:gd name="connsiteY0" fmla="*/ 625322 h 625322"/>
                  <a:gd name="connsiteX1" fmla="*/ 461011 w 632460"/>
                  <a:gd name="connsiteY1" fmla="*/ 196698 h 625322"/>
                  <a:gd name="connsiteX2" fmla="*/ 253841 w 632460"/>
                  <a:gd name="connsiteY2" fmla="*/ 256228 h 625322"/>
                  <a:gd name="connsiteX3" fmla="*/ 260985 w 632460"/>
                  <a:gd name="connsiteY3" fmla="*/ 0 h 625322"/>
                  <a:gd name="connsiteX4" fmla="*/ 0 w 632460"/>
                  <a:gd name="connsiteY4" fmla="*/ 2387 h 625322"/>
                  <a:gd name="connsiteX0" fmla="*/ 632460 w 632460"/>
                  <a:gd name="connsiteY0" fmla="*/ 625322 h 625322"/>
                  <a:gd name="connsiteX1" fmla="*/ 508636 w 632460"/>
                  <a:gd name="connsiteY1" fmla="*/ 246705 h 625322"/>
                  <a:gd name="connsiteX2" fmla="*/ 253841 w 632460"/>
                  <a:gd name="connsiteY2" fmla="*/ 256228 h 625322"/>
                  <a:gd name="connsiteX3" fmla="*/ 260985 w 632460"/>
                  <a:gd name="connsiteY3" fmla="*/ 0 h 625322"/>
                  <a:gd name="connsiteX4" fmla="*/ 0 w 632460"/>
                  <a:gd name="connsiteY4" fmla="*/ 2387 h 625322"/>
                  <a:gd name="connsiteX0" fmla="*/ 506254 w 534028"/>
                  <a:gd name="connsiteY0" fmla="*/ 511022 h 511022"/>
                  <a:gd name="connsiteX1" fmla="*/ 508636 w 534028"/>
                  <a:gd name="connsiteY1" fmla="*/ 246705 h 511022"/>
                  <a:gd name="connsiteX2" fmla="*/ 253841 w 534028"/>
                  <a:gd name="connsiteY2" fmla="*/ 256228 h 511022"/>
                  <a:gd name="connsiteX3" fmla="*/ 260985 w 534028"/>
                  <a:gd name="connsiteY3" fmla="*/ 0 h 511022"/>
                  <a:gd name="connsiteX4" fmla="*/ 0 w 534028"/>
                  <a:gd name="connsiteY4" fmla="*/ 2387 h 511022"/>
                  <a:gd name="connsiteX0" fmla="*/ 506254 w 534028"/>
                  <a:gd name="connsiteY0" fmla="*/ 511022 h 511022"/>
                  <a:gd name="connsiteX1" fmla="*/ 508636 w 534028"/>
                  <a:gd name="connsiteY1" fmla="*/ 246705 h 511022"/>
                  <a:gd name="connsiteX2" fmla="*/ 253841 w 534028"/>
                  <a:gd name="connsiteY2" fmla="*/ 256228 h 511022"/>
                  <a:gd name="connsiteX3" fmla="*/ 260985 w 534028"/>
                  <a:gd name="connsiteY3" fmla="*/ 0 h 511022"/>
                  <a:gd name="connsiteX4" fmla="*/ 0 w 534028"/>
                  <a:gd name="connsiteY4" fmla="*/ 2387 h 511022"/>
                  <a:gd name="connsiteX0" fmla="*/ 506254 w 534028"/>
                  <a:gd name="connsiteY0" fmla="*/ 511022 h 511022"/>
                  <a:gd name="connsiteX1" fmla="*/ 508636 w 534028"/>
                  <a:gd name="connsiteY1" fmla="*/ 246705 h 511022"/>
                  <a:gd name="connsiteX2" fmla="*/ 253841 w 534028"/>
                  <a:gd name="connsiteY2" fmla="*/ 256228 h 511022"/>
                  <a:gd name="connsiteX3" fmla="*/ 260985 w 534028"/>
                  <a:gd name="connsiteY3" fmla="*/ 0 h 511022"/>
                  <a:gd name="connsiteX4" fmla="*/ 0 w 534028"/>
                  <a:gd name="connsiteY4" fmla="*/ 2387 h 511022"/>
                  <a:gd name="connsiteX0" fmla="*/ 506254 w 534028"/>
                  <a:gd name="connsiteY0" fmla="*/ 511022 h 511022"/>
                  <a:gd name="connsiteX1" fmla="*/ 508636 w 534028"/>
                  <a:gd name="connsiteY1" fmla="*/ 246705 h 511022"/>
                  <a:gd name="connsiteX2" fmla="*/ 253841 w 534028"/>
                  <a:gd name="connsiteY2" fmla="*/ 256228 h 511022"/>
                  <a:gd name="connsiteX3" fmla="*/ 260985 w 534028"/>
                  <a:gd name="connsiteY3" fmla="*/ 0 h 511022"/>
                  <a:gd name="connsiteX4" fmla="*/ 0 w 534028"/>
                  <a:gd name="connsiteY4" fmla="*/ 2387 h 511022"/>
                  <a:gd name="connsiteX0" fmla="*/ 506254 w 547797"/>
                  <a:gd name="connsiteY0" fmla="*/ 511022 h 511022"/>
                  <a:gd name="connsiteX1" fmla="*/ 508636 w 547797"/>
                  <a:gd name="connsiteY1" fmla="*/ 246705 h 511022"/>
                  <a:gd name="connsiteX2" fmla="*/ 253841 w 547797"/>
                  <a:gd name="connsiteY2" fmla="*/ 256228 h 511022"/>
                  <a:gd name="connsiteX3" fmla="*/ 260985 w 547797"/>
                  <a:gd name="connsiteY3" fmla="*/ 0 h 511022"/>
                  <a:gd name="connsiteX4" fmla="*/ 0 w 547797"/>
                  <a:gd name="connsiteY4" fmla="*/ 2387 h 511022"/>
                  <a:gd name="connsiteX0" fmla="*/ 506254 w 547797"/>
                  <a:gd name="connsiteY0" fmla="*/ 511022 h 511022"/>
                  <a:gd name="connsiteX1" fmla="*/ 508636 w 547797"/>
                  <a:gd name="connsiteY1" fmla="*/ 246705 h 511022"/>
                  <a:gd name="connsiteX2" fmla="*/ 253841 w 547797"/>
                  <a:gd name="connsiteY2" fmla="*/ 256228 h 511022"/>
                  <a:gd name="connsiteX3" fmla="*/ 260985 w 547797"/>
                  <a:gd name="connsiteY3" fmla="*/ 0 h 511022"/>
                  <a:gd name="connsiteX4" fmla="*/ 0 w 547797"/>
                  <a:gd name="connsiteY4" fmla="*/ 2387 h 511022"/>
                  <a:gd name="connsiteX0" fmla="*/ 506254 w 547797"/>
                  <a:gd name="connsiteY0" fmla="*/ 511022 h 511022"/>
                  <a:gd name="connsiteX1" fmla="*/ 508636 w 547797"/>
                  <a:gd name="connsiteY1" fmla="*/ 246705 h 511022"/>
                  <a:gd name="connsiteX2" fmla="*/ 253841 w 547797"/>
                  <a:gd name="connsiteY2" fmla="*/ 256228 h 511022"/>
                  <a:gd name="connsiteX3" fmla="*/ 260985 w 547797"/>
                  <a:gd name="connsiteY3" fmla="*/ 0 h 511022"/>
                  <a:gd name="connsiteX4" fmla="*/ 0 w 547797"/>
                  <a:gd name="connsiteY4" fmla="*/ 2387 h 511022"/>
                  <a:gd name="connsiteX0" fmla="*/ 506254 w 508636"/>
                  <a:gd name="connsiteY0" fmla="*/ 511022 h 511022"/>
                  <a:gd name="connsiteX1" fmla="*/ 508636 w 508636"/>
                  <a:gd name="connsiteY1" fmla="*/ 246705 h 511022"/>
                  <a:gd name="connsiteX2" fmla="*/ 253841 w 508636"/>
                  <a:gd name="connsiteY2" fmla="*/ 256228 h 511022"/>
                  <a:gd name="connsiteX3" fmla="*/ 260985 w 508636"/>
                  <a:gd name="connsiteY3" fmla="*/ 0 h 511022"/>
                  <a:gd name="connsiteX4" fmla="*/ 0 w 508636"/>
                  <a:gd name="connsiteY4" fmla="*/ 2387 h 511022"/>
                  <a:gd name="connsiteX0" fmla="*/ 506254 w 508636"/>
                  <a:gd name="connsiteY0" fmla="*/ 511022 h 511022"/>
                  <a:gd name="connsiteX1" fmla="*/ 508636 w 508636"/>
                  <a:gd name="connsiteY1" fmla="*/ 246705 h 511022"/>
                  <a:gd name="connsiteX2" fmla="*/ 253841 w 508636"/>
                  <a:gd name="connsiteY2" fmla="*/ 256228 h 511022"/>
                  <a:gd name="connsiteX3" fmla="*/ 234791 w 508636"/>
                  <a:gd name="connsiteY3" fmla="*/ 0 h 511022"/>
                  <a:gd name="connsiteX4" fmla="*/ 0 w 508636"/>
                  <a:gd name="connsiteY4" fmla="*/ 2387 h 511022"/>
                  <a:gd name="connsiteX0" fmla="*/ 506254 w 508636"/>
                  <a:gd name="connsiteY0" fmla="*/ 513404 h 513404"/>
                  <a:gd name="connsiteX1" fmla="*/ 508636 w 508636"/>
                  <a:gd name="connsiteY1" fmla="*/ 249087 h 513404"/>
                  <a:gd name="connsiteX2" fmla="*/ 253841 w 508636"/>
                  <a:gd name="connsiteY2" fmla="*/ 258610 h 513404"/>
                  <a:gd name="connsiteX3" fmla="*/ 241935 w 508636"/>
                  <a:gd name="connsiteY3" fmla="*/ 0 h 513404"/>
                  <a:gd name="connsiteX4" fmla="*/ 0 w 508636"/>
                  <a:gd name="connsiteY4" fmla="*/ 4769 h 513404"/>
                  <a:gd name="connsiteX0" fmla="*/ 506254 w 508636"/>
                  <a:gd name="connsiteY0" fmla="*/ 513404 h 513404"/>
                  <a:gd name="connsiteX1" fmla="*/ 508636 w 508636"/>
                  <a:gd name="connsiteY1" fmla="*/ 249087 h 513404"/>
                  <a:gd name="connsiteX2" fmla="*/ 246697 w 508636"/>
                  <a:gd name="connsiteY2" fmla="*/ 253848 h 513404"/>
                  <a:gd name="connsiteX3" fmla="*/ 241935 w 508636"/>
                  <a:gd name="connsiteY3" fmla="*/ 0 h 513404"/>
                  <a:gd name="connsiteX4" fmla="*/ 0 w 508636"/>
                  <a:gd name="connsiteY4" fmla="*/ 4769 h 513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8636" h="513404">
                    <a:moveTo>
                      <a:pt x="506254" y="513404"/>
                    </a:moveTo>
                    <a:lnTo>
                      <a:pt x="508636" y="249087"/>
                    </a:lnTo>
                    <a:lnTo>
                      <a:pt x="246697" y="253848"/>
                    </a:lnTo>
                    <a:cubicBezTo>
                      <a:pt x="245110" y="169232"/>
                      <a:pt x="243522" y="84616"/>
                      <a:pt x="241935" y="0"/>
                    </a:cubicBezTo>
                    <a:lnTo>
                      <a:pt x="0" y="4769"/>
                    </a:lnTo>
                  </a:path>
                </a:pathLst>
              </a:cu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58" name="Group 157"/>
            <p:cNvGrpSpPr/>
            <p:nvPr/>
          </p:nvGrpSpPr>
          <p:grpSpPr>
            <a:xfrm rot="5400000">
              <a:off x="3843568" y="4064060"/>
              <a:ext cx="1027748" cy="1019668"/>
              <a:chOff x="3853814" y="3048945"/>
              <a:chExt cx="1027748" cy="1019668"/>
            </a:xfrm>
          </p:grpSpPr>
          <p:sp>
            <p:nvSpPr>
              <p:cNvPr id="159" name="Isosceles Triangle 154"/>
              <p:cNvSpPr/>
              <p:nvPr/>
            </p:nvSpPr>
            <p:spPr>
              <a:xfrm>
                <a:off x="3853814" y="3048945"/>
                <a:ext cx="508636" cy="513404"/>
              </a:xfrm>
              <a:custGeom>
                <a:avLst/>
                <a:gdLst>
                  <a:gd name="connsiteX0" fmla="*/ 0 w 1295400"/>
                  <a:gd name="connsiteY0" fmla="*/ 901547 h 901547"/>
                  <a:gd name="connsiteX1" fmla="*/ 647700 w 1295400"/>
                  <a:gd name="connsiteY1" fmla="*/ 0 h 901547"/>
                  <a:gd name="connsiteX2" fmla="*/ 1295400 w 1295400"/>
                  <a:gd name="connsiteY2" fmla="*/ 901547 h 901547"/>
                  <a:gd name="connsiteX3" fmla="*/ 0 w 1295400"/>
                  <a:gd name="connsiteY3" fmla="*/ 901547 h 901547"/>
                  <a:gd name="connsiteX0" fmla="*/ 1295400 w 1386840"/>
                  <a:gd name="connsiteY0" fmla="*/ 901547 h 992987"/>
                  <a:gd name="connsiteX1" fmla="*/ 0 w 1386840"/>
                  <a:gd name="connsiteY1" fmla="*/ 901547 h 992987"/>
                  <a:gd name="connsiteX2" fmla="*/ 647700 w 1386840"/>
                  <a:gd name="connsiteY2" fmla="*/ 0 h 992987"/>
                  <a:gd name="connsiteX3" fmla="*/ 1386840 w 1386840"/>
                  <a:gd name="connsiteY3" fmla="*/ 992987 h 992987"/>
                  <a:gd name="connsiteX0" fmla="*/ 3004185 w 3004185"/>
                  <a:gd name="connsiteY0" fmla="*/ 1280160 h 1280160"/>
                  <a:gd name="connsiteX1" fmla="*/ 1708785 w 3004185"/>
                  <a:gd name="connsiteY1" fmla="*/ 1280160 h 1280160"/>
                  <a:gd name="connsiteX2" fmla="*/ 2356485 w 3004185"/>
                  <a:gd name="connsiteY2" fmla="*/ 378613 h 1280160"/>
                  <a:gd name="connsiteX3" fmla="*/ 0 w 3004185"/>
                  <a:gd name="connsiteY3" fmla="*/ 0 h 1280160"/>
                  <a:gd name="connsiteX0" fmla="*/ 3004185 w 3004185"/>
                  <a:gd name="connsiteY0" fmla="*/ 1280160 h 1280160"/>
                  <a:gd name="connsiteX1" fmla="*/ 1708785 w 3004185"/>
                  <a:gd name="connsiteY1" fmla="*/ 1280160 h 1280160"/>
                  <a:gd name="connsiteX2" fmla="*/ 2356485 w 3004185"/>
                  <a:gd name="connsiteY2" fmla="*/ 378613 h 1280160"/>
                  <a:gd name="connsiteX3" fmla="*/ 0 w 3004185"/>
                  <a:gd name="connsiteY3" fmla="*/ 0 h 1280160"/>
                  <a:gd name="connsiteX0" fmla="*/ 3004185 w 3004185"/>
                  <a:gd name="connsiteY0" fmla="*/ 1280160 h 1280160"/>
                  <a:gd name="connsiteX1" fmla="*/ 1708785 w 3004185"/>
                  <a:gd name="connsiteY1" fmla="*/ 1280160 h 1280160"/>
                  <a:gd name="connsiteX2" fmla="*/ 318135 w 3004185"/>
                  <a:gd name="connsiteY2" fmla="*/ 26188 h 1280160"/>
                  <a:gd name="connsiteX3" fmla="*/ 0 w 3004185"/>
                  <a:gd name="connsiteY3" fmla="*/ 0 h 1280160"/>
                  <a:gd name="connsiteX0" fmla="*/ 3004185 w 3004185"/>
                  <a:gd name="connsiteY0" fmla="*/ 1282547 h 1282547"/>
                  <a:gd name="connsiteX1" fmla="*/ 1708785 w 3004185"/>
                  <a:gd name="connsiteY1" fmla="*/ 1282547 h 1282547"/>
                  <a:gd name="connsiteX2" fmla="*/ 260985 w 3004185"/>
                  <a:gd name="connsiteY2" fmla="*/ 0 h 1282547"/>
                  <a:gd name="connsiteX3" fmla="*/ 0 w 3004185"/>
                  <a:gd name="connsiteY3" fmla="*/ 2387 h 1282547"/>
                  <a:gd name="connsiteX0" fmla="*/ 3004185 w 3004185"/>
                  <a:gd name="connsiteY0" fmla="*/ 1282547 h 1282547"/>
                  <a:gd name="connsiteX1" fmla="*/ 251460 w 3004185"/>
                  <a:gd name="connsiteY1" fmla="*/ 282422 h 1282547"/>
                  <a:gd name="connsiteX2" fmla="*/ 260985 w 3004185"/>
                  <a:gd name="connsiteY2" fmla="*/ 0 h 1282547"/>
                  <a:gd name="connsiteX3" fmla="*/ 0 w 3004185"/>
                  <a:gd name="connsiteY3" fmla="*/ 2387 h 1282547"/>
                  <a:gd name="connsiteX0" fmla="*/ 3004185 w 3004185"/>
                  <a:gd name="connsiteY0" fmla="*/ 1282547 h 1282547"/>
                  <a:gd name="connsiteX1" fmla="*/ 251460 w 3004185"/>
                  <a:gd name="connsiteY1" fmla="*/ 282422 h 1282547"/>
                  <a:gd name="connsiteX2" fmla="*/ 260985 w 3004185"/>
                  <a:gd name="connsiteY2" fmla="*/ 0 h 1282547"/>
                  <a:gd name="connsiteX3" fmla="*/ 0 w 3004185"/>
                  <a:gd name="connsiteY3" fmla="*/ 2387 h 1282547"/>
                  <a:gd name="connsiteX0" fmla="*/ 3004185 w 3004185"/>
                  <a:gd name="connsiteY0" fmla="*/ 1282547 h 1282547"/>
                  <a:gd name="connsiteX1" fmla="*/ 251460 w 3004185"/>
                  <a:gd name="connsiteY1" fmla="*/ 282422 h 1282547"/>
                  <a:gd name="connsiteX2" fmla="*/ 260985 w 3004185"/>
                  <a:gd name="connsiteY2" fmla="*/ 0 h 1282547"/>
                  <a:gd name="connsiteX3" fmla="*/ 0 w 3004185"/>
                  <a:gd name="connsiteY3" fmla="*/ 2387 h 1282547"/>
                  <a:gd name="connsiteX0" fmla="*/ 3004185 w 3004185"/>
                  <a:gd name="connsiteY0" fmla="*/ 1282547 h 1282547"/>
                  <a:gd name="connsiteX1" fmla="*/ 251460 w 3004185"/>
                  <a:gd name="connsiteY1" fmla="*/ 282422 h 1282547"/>
                  <a:gd name="connsiteX2" fmla="*/ 260985 w 3004185"/>
                  <a:gd name="connsiteY2" fmla="*/ 0 h 1282547"/>
                  <a:gd name="connsiteX3" fmla="*/ 0 w 3004185"/>
                  <a:gd name="connsiteY3" fmla="*/ 2387 h 1282547"/>
                  <a:gd name="connsiteX0" fmla="*/ 3004185 w 3004185"/>
                  <a:gd name="connsiteY0" fmla="*/ 1282547 h 1282547"/>
                  <a:gd name="connsiteX1" fmla="*/ 251460 w 3004185"/>
                  <a:gd name="connsiteY1" fmla="*/ 282422 h 1282547"/>
                  <a:gd name="connsiteX2" fmla="*/ 260985 w 3004185"/>
                  <a:gd name="connsiteY2" fmla="*/ 0 h 1282547"/>
                  <a:gd name="connsiteX3" fmla="*/ 0 w 3004185"/>
                  <a:gd name="connsiteY3" fmla="*/ 2387 h 1282547"/>
                  <a:gd name="connsiteX0" fmla="*/ 632460 w 632460"/>
                  <a:gd name="connsiteY0" fmla="*/ 625322 h 625322"/>
                  <a:gd name="connsiteX1" fmla="*/ 251460 w 632460"/>
                  <a:gd name="connsiteY1" fmla="*/ 282422 h 625322"/>
                  <a:gd name="connsiteX2" fmla="*/ 260985 w 632460"/>
                  <a:gd name="connsiteY2" fmla="*/ 0 h 625322"/>
                  <a:gd name="connsiteX3" fmla="*/ 0 w 632460"/>
                  <a:gd name="connsiteY3" fmla="*/ 2387 h 625322"/>
                  <a:gd name="connsiteX0" fmla="*/ 632460 w 632460"/>
                  <a:gd name="connsiteY0" fmla="*/ 625322 h 625322"/>
                  <a:gd name="connsiteX1" fmla="*/ 489586 w 632460"/>
                  <a:gd name="connsiteY1" fmla="*/ 244323 h 625322"/>
                  <a:gd name="connsiteX2" fmla="*/ 251460 w 632460"/>
                  <a:gd name="connsiteY2" fmla="*/ 282422 h 625322"/>
                  <a:gd name="connsiteX3" fmla="*/ 260985 w 632460"/>
                  <a:gd name="connsiteY3" fmla="*/ 0 h 625322"/>
                  <a:gd name="connsiteX4" fmla="*/ 0 w 632460"/>
                  <a:gd name="connsiteY4" fmla="*/ 2387 h 625322"/>
                  <a:gd name="connsiteX0" fmla="*/ 632460 w 632460"/>
                  <a:gd name="connsiteY0" fmla="*/ 625322 h 625322"/>
                  <a:gd name="connsiteX1" fmla="*/ 461011 w 632460"/>
                  <a:gd name="connsiteY1" fmla="*/ 196698 h 625322"/>
                  <a:gd name="connsiteX2" fmla="*/ 251460 w 632460"/>
                  <a:gd name="connsiteY2" fmla="*/ 282422 h 625322"/>
                  <a:gd name="connsiteX3" fmla="*/ 260985 w 632460"/>
                  <a:gd name="connsiteY3" fmla="*/ 0 h 625322"/>
                  <a:gd name="connsiteX4" fmla="*/ 0 w 632460"/>
                  <a:gd name="connsiteY4" fmla="*/ 2387 h 625322"/>
                  <a:gd name="connsiteX0" fmla="*/ 632460 w 632460"/>
                  <a:gd name="connsiteY0" fmla="*/ 625322 h 625322"/>
                  <a:gd name="connsiteX1" fmla="*/ 461011 w 632460"/>
                  <a:gd name="connsiteY1" fmla="*/ 196698 h 625322"/>
                  <a:gd name="connsiteX2" fmla="*/ 253841 w 632460"/>
                  <a:gd name="connsiteY2" fmla="*/ 256228 h 625322"/>
                  <a:gd name="connsiteX3" fmla="*/ 260985 w 632460"/>
                  <a:gd name="connsiteY3" fmla="*/ 0 h 625322"/>
                  <a:gd name="connsiteX4" fmla="*/ 0 w 632460"/>
                  <a:gd name="connsiteY4" fmla="*/ 2387 h 625322"/>
                  <a:gd name="connsiteX0" fmla="*/ 632460 w 632460"/>
                  <a:gd name="connsiteY0" fmla="*/ 625322 h 625322"/>
                  <a:gd name="connsiteX1" fmla="*/ 508636 w 632460"/>
                  <a:gd name="connsiteY1" fmla="*/ 246705 h 625322"/>
                  <a:gd name="connsiteX2" fmla="*/ 253841 w 632460"/>
                  <a:gd name="connsiteY2" fmla="*/ 256228 h 625322"/>
                  <a:gd name="connsiteX3" fmla="*/ 260985 w 632460"/>
                  <a:gd name="connsiteY3" fmla="*/ 0 h 625322"/>
                  <a:gd name="connsiteX4" fmla="*/ 0 w 632460"/>
                  <a:gd name="connsiteY4" fmla="*/ 2387 h 625322"/>
                  <a:gd name="connsiteX0" fmla="*/ 506254 w 534028"/>
                  <a:gd name="connsiteY0" fmla="*/ 511022 h 511022"/>
                  <a:gd name="connsiteX1" fmla="*/ 508636 w 534028"/>
                  <a:gd name="connsiteY1" fmla="*/ 246705 h 511022"/>
                  <a:gd name="connsiteX2" fmla="*/ 253841 w 534028"/>
                  <a:gd name="connsiteY2" fmla="*/ 256228 h 511022"/>
                  <a:gd name="connsiteX3" fmla="*/ 260985 w 534028"/>
                  <a:gd name="connsiteY3" fmla="*/ 0 h 511022"/>
                  <a:gd name="connsiteX4" fmla="*/ 0 w 534028"/>
                  <a:gd name="connsiteY4" fmla="*/ 2387 h 511022"/>
                  <a:gd name="connsiteX0" fmla="*/ 506254 w 534028"/>
                  <a:gd name="connsiteY0" fmla="*/ 511022 h 511022"/>
                  <a:gd name="connsiteX1" fmla="*/ 508636 w 534028"/>
                  <a:gd name="connsiteY1" fmla="*/ 246705 h 511022"/>
                  <a:gd name="connsiteX2" fmla="*/ 253841 w 534028"/>
                  <a:gd name="connsiteY2" fmla="*/ 256228 h 511022"/>
                  <a:gd name="connsiteX3" fmla="*/ 260985 w 534028"/>
                  <a:gd name="connsiteY3" fmla="*/ 0 h 511022"/>
                  <a:gd name="connsiteX4" fmla="*/ 0 w 534028"/>
                  <a:gd name="connsiteY4" fmla="*/ 2387 h 511022"/>
                  <a:gd name="connsiteX0" fmla="*/ 506254 w 534028"/>
                  <a:gd name="connsiteY0" fmla="*/ 511022 h 511022"/>
                  <a:gd name="connsiteX1" fmla="*/ 508636 w 534028"/>
                  <a:gd name="connsiteY1" fmla="*/ 246705 h 511022"/>
                  <a:gd name="connsiteX2" fmla="*/ 253841 w 534028"/>
                  <a:gd name="connsiteY2" fmla="*/ 256228 h 511022"/>
                  <a:gd name="connsiteX3" fmla="*/ 260985 w 534028"/>
                  <a:gd name="connsiteY3" fmla="*/ 0 h 511022"/>
                  <a:gd name="connsiteX4" fmla="*/ 0 w 534028"/>
                  <a:gd name="connsiteY4" fmla="*/ 2387 h 511022"/>
                  <a:gd name="connsiteX0" fmla="*/ 506254 w 534028"/>
                  <a:gd name="connsiteY0" fmla="*/ 511022 h 511022"/>
                  <a:gd name="connsiteX1" fmla="*/ 508636 w 534028"/>
                  <a:gd name="connsiteY1" fmla="*/ 246705 h 511022"/>
                  <a:gd name="connsiteX2" fmla="*/ 253841 w 534028"/>
                  <a:gd name="connsiteY2" fmla="*/ 256228 h 511022"/>
                  <a:gd name="connsiteX3" fmla="*/ 260985 w 534028"/>
                  <a:gd name="connsiteY3" fmla="*/ 0 h 511022"/>
                  <a:gd name="connsiteX4" fmla="*/ 0 w 534028"/>
                  <a:gd name="connsiteY4" fmla="*/ 2387 h 511022"/>
                  <a:gd name="connsiteX0" fmla="*/ 506254 w 547797"/>
                  <a:gd name="connsiteY0" fmla="*/ 511022 h 511022"/>
                  <a:gd name="connsiteX1" fmla="*/ 508636 w 547797"/>
                  <a:gd name="connsiteY1" fmla="*/ 246705 h 511022"/>
                  <a:gd name="connsiteX2" fmla="*/ 253841 w 547797"/>
                  <a:gd name="connsiteY2" fmla="*/ 256228 h 511022"/>
                  <a:gd name="connsiteX3" fmla="*/ 260985 w 547797"/>
                  <a:gd name="connsiteY3" fmla="*/ 0 h 511022"/>
                  <a:gd name="connsiteX4" fmla="*/ 0 w 547797"/>
                  <a:gd name="connsiteY4" fmla="*/ 2387 h 511022"/>
                  <a:gd name="connsiteX0" fmla="*/ 506254 w 547797"/>
                  <a:gd name="connsiteY0" fmla="*/ 511022 h 511022"/>
                  <a:gd name="connsiteX1" fmla="*/ 508636 w 547797"/>
                  <a:gd name="connsiteY1" fmla="*/ 246705 h 511022"/>
                  <a:gd name="connsiteX2" fmla="*/ 253841 w 547797"/>
                  <a:gd name="connsiteY2" fmla="*/ 256228 h 511022"/>
                  <a:gd name="connsiteX3" fmla="*/ 260985 w 547797"/>
                  <a:gd name="connsiteY3" fmla="*/ 0 h 511022"/>
                  <a:gd name="connsiteX4" fmla="*/ 0 w 547797"/>
                  <a:gd name="connsiteY4" fmla="*/ 2387 h 511022"/>
                  <a:gd name="connsiteX0" fmla="*/ 506254 w 547797"/>
                  <a:gd name="connsiteY0" fmla="*/ 511022 h 511022"/>
                  <a:gd name="connsiteX1" fmla="*/ 508636 w 547797"/>
                  <a:gd name="connsiteY1" fmla="*/ 246705 h 511022"/>
                  <a:gd name="connsiteX2" fmla="*/ 253841 w 547797"/>
                  <a:gd name="connsiteY2" fmla="*/ 256228 h 511022"/>
                  <a:gd name="connsiteX3" fmla="*/ 260985 w 547797"/>
                  <a:gd name="connsiteY3" fmla="*/ 0 h 511022"/>
                  <a:gd name="connsiteX4" fmla="*/ 0 w 547797"/>
                  <a:gd name="connsiteY4" fmla="*/ 2387 h 511022"/>
                  <a:gd name="connsiteX0" fmla="*/ 506254 w 508636"/>
                  <a:gd name="connsiteY0" fmla="*/ 511022 h 511022"/>
                  <a:gd name="connsiteX1" fmla="*/ 508636 w 508636"/>
                  <a:gd name="connsiteY1" fmla="*/ 246705 h 511022"/>
                  <a:gd name="connsiteX2" fmla="*/ 253841 w 508636"/>
                  <a:gd name="connsiteY2" fmla="*/ 256228 h 511022"/>
                  <a:gd name="connsiteX3" fmla="*/ 260985 w 508636"/>
                  <a:gd name="connsiteY3" fmla="*/ 0 h 511022"/>
                  <a:gd name="connsiteX4" fmla="*/ 0 w 508636"/>
                  <a:gd name="connsiteY4" fmla="*/ 2387 h 511022"/>
                  <a:gd name="connsiteX0" fmla="*/ 506254 w 508636"/>
                  <a:gd name="connsiteY0" fmla="*/ 511022 h 511022"/>
                  <a:gd name="connsiteX1" fmla="*/ 508636 w 508636"/>
                  <a:gd name="connsiteY1" fmla="*/ 246705 h 511022"/>
                  <a:gd name="connsiteX2" fmla="*/ 253841 w 508636"/>
                  <a:gd name="connsiteY2" fmla="*/ 256228 h 511022"/>
                  <a:gd name="connsiteX3" fmla="*/ 234791 w 508636"/>
                  <a:gd name="connsiteY3" fmla="*/ 0 h 511022"/>
                  <a:gd name="connsiteX4" fmla="*/ 0 w 508636"/>
                  <a:gd name="connsiteY4" fmla="*/ 2387 h 511022"/>
                  <a:gd name="connsiteX0" fmla="*/ 506254 w 508636"/>
                  <a:gd name="connsiteY0" fmla="*/ 513404 h 513404"/>
                  <a:gd name="connsiteX1" fmla="*/ 508636 w 508636"/>
                  <a:gd name="connsiteY1" fmla="*/ 249087 h 513404"/>
                  <a:gd name="connsiteX2" fmla="*/ 253841 w 508636"/>
                  <a:gd name="connsiteY2" fmla="*/ 258610 h 513404"/>
                  <a:gd name="connsiteX3" fmla="*/ 241935 w 508636"/>
                  <a:gd name="connsiteY3" fmla="*/ 0 h 513404"/>
                  <a:gd name="connsiteX4" fmla="*/ 0 w 508636"/>
                  <a:gd name="connsiteY4" fmla="*/ 4769 h 513404"/>
                  <a:gd name="connsiteX0" fmla="*/ 506254 w 508636"/>
                  <a:gd name="connsiteY0" fmla="*/ 513404 h 513404"/>
                  <a:gd name="connsiteX1" fmla="*/ 508636 w 508636"/>
                  <a:gd name="connsiteY1" fmla="*/ 249087 h 513404"/>
                  <a:gd name="connsiteX2" fmla="*/ 246697 w 508636"/>
                  <a:gd name="connsiteY2" fmla="*/ 253848 h 513404"/>
                  <a:gd name="connsiteX3" fmla="*/ 241935 w 508636"/>
                  <a:gd name="connsiteY3" fmla="*/ 0 h 513404"/>
                  <a:gd name="connsiteX4" fmla="*/ 0 w 508636"/>
                  <a:gd name="connsiteY4" fmla="*/ 4769 h 513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8636" h="513404">
                    <a:moveTo>
                      <a:pt x="506254" y="513404"/>
                    </a:moveTo>
                    <a:lnTo>
                      <a:pt x="508636" y="249087"/>
                    </a:lnTo>
                    <a:lnTo>
                      <a:pt x="246697" y="253848"/>
                    </a:lnTo>
                    <a:cubicBezTo>
                      <a:pt x="245110" y="169232"/>
                      <a:pt x="243522" y="84616"/>
                      <a:pt x="241935" y="0"/>
                    </a:cubicBezTo>
                    <a:lnTo>
                      <a:pt x="0" y="4769"/>
                    </a:lnTo>
                  </a:path>
                </a:pathLst>
              </a:cu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0" name="Isosceles Triangle 154"/>
              <p:cNvSpPr/>
              <p:nvPr/>
            </p:nvSpPr>
            <p:spPr>
              <a:xfrm>
                <a:off x="4372926" y="3555209"/>
                <a:ext cx="508636" cy="513404"/>
              </a:xfrm>
              <a:custGeom>
                <a:avLst/>
                <a:gdLst>
                  <a:gd name="connsiteX0" fmla="*/ 0 w 1295400"/>
                  <a:gd name="connsiteY0" fmla="*/ 901547 h 901547"/>
                  <a:gd name="connsiteX1" fmla="*/ 647700 w 1295400"/>
                  <a:gd name="connsiteY1" fmla="*/ 0 h 901547"/>
                  <a:gd name="connsiteX2" fmla="*/ 1295400 w 1295400"/>
                  <a:gd name="connsiteY2" fmla="*/ 901547 h 901547"/>
                  <a:gd name="connsiteX3" fmla="*/ 0 w 1295400"/>
                  <a:gd name="connsiteY3" fmla="*/ 901547 h 901547"/>
                  <a:gd name="connsiteX0" fmla="*/ 1295400 w 1386840"/>
                  <a:gd name="connsiteY0" fmla="*/ 901547 h 992987"/>
                  <a:gd name="connsiteX1" fmla="*/ 0 w 1386840"/>
                  <a:gd name="connsiteY1" fmla="*/ 901547 h 992987"/>
                  <a:gd name="connsiteX2" fmla="*/ 647700 w 1386840"/>
                  <a:gd name="connsiteY2" fmla="*/ 0 h 992987"/>
                  <a:gd name="connsiteX3" fmla="*/ 1386840 w 1386840"/>
                  <a:gd name="connsiteY3" fmla="*/ 992987 h 992987"/>
                  <a:gd name="connsiteX0" fmla="*/ 3004185 w 3004185"/>
                  <a:gd name="connsiteY0" fmla="*/ 1280160 h 1280160"/>
                  <a:gd name="connsiteX1" fmla="*/ 1708785 w 3004185"/>
                  <a:gd name="connsiteY1" fmla="*/ 1280160 h 1280160"/>
                  <a:gd name="connsiteX2" fmla="*/ 2356485 w 3004185"/>
                  <a:gd name="connsiteY2" fmla="*/ 378613 h 1280160"/>
                  <a:gd name="connsiteX3" fmla="*/ 0 w 3004185"/>
                  <a:gd name="connsiteY3" fmla="*/ 0 h 1280160"/>
                  <a:gd name="connsiteX0" fmla="*/ 3004185 w 3004185"/>
                  <a:gd name="connsiteY0" fmla="*/ 1280160 h 1280160"/>
                  <a:gd name="connsiteX1" fmla="*/ 1708785 w 3004185"/>
                  <a:gd name="connsiteY1" fmla="*/ 1280160 h 1280160"/>
                  <a:gd name="connsiteX2" fmla="*/ 2356485 w 3004185"/>
                  <a:gd name="connsiteY2" fmla="*/ 378613 h 1280160"/>
                  <a:gd name="connsiteX3" fmla="*/ 0 w 3004185"/>
                  <a:gd name="connsiteY3" fmla="*/ 0 h 1280160"/>
                  <a:gd name="connsiteX0" fmla="*/ 3004185 w 3004185"/>
                  <a:gd name="connsiteY0" fmla="*/ 1280160 h 1280160"/>
                  <a:gd name="connsiteX1" fmla="*/ 1708785 w 3004185"/>
                  <a:gd name="connsiteY1" fmla="*/ 1280160 h 1280160"/>
                  <a:gd name="connsiteX2" fmla="*/ 318135 w 3004185"/>
                  <a:gd name="connsiteY2" fmla="*/ 26188 h 1280160"/>
                  <a:gd name="connsiteX3" fmla="*/ 0 w 3004185"/>
                  <a:gd name="connsiteY3" fmla="*/ 0 h 1280160"/>
                  <a:gd name="connsiteX0" fmla="*/ 3004185 w 3004185"/>
                  <a:gd name="connsiteY0" fmla="*/ 1282547 h 1282547"/>
                  <a:gd name="connsiteX1" fmla="*/ 1708785 w 3004185"/>
                  <a:gd name="connsiteY1" fmla="*/ 1282547 h 1282547"/>
                  <a:gd name="connsiteX2" fmla="*/ 260985 w 3004185"/>
                  <a:gd name="connsiteY2" fmla="*/ 0 h 1282547"/>
                  <a:gd name="connsiteX3" fmla="*/ 0 w 3004185"/>
                  <a:gd name="connsiteY3" fmla="*/ 2387 h 1282547"/>
                  <a:gd name="connsiteX0" fmla="*/ 3004185 w 3004185"/>
                  <a:gd name="connsiteY0" fmla="*/ 1282547 h 1282547"/>
                  <a:gd name="connsiteX1" fmla="*/ 251460 w 3004185"/>
                  <a:gd name="connsiteY1" fmla="*/ 282422 h 1282547"/>
                  <a:gd name="connsiteX2" fmla="*/ 260985 w 3004185"/>
                  <a:gd name="connsiteY2" fmla="*/ 0 h 1282547"/>
                  <a:gd name="connsiteX3" fmla="*/ 0 w 3004185"/>
                  <a:gd name="connsiteY3" fmla="*/ 2387 h 1282547"/>
                  <a:gd name="connsiteX0" fmla="*/ 3004185 w 3004185"/>
                  <a:gd name="connsiteY0" fmla="*/ 1282547 h 1282547"/>
                  <a:gd name="connsiteX1" fmla="*/ 251460 w 3004185"/>
                  <a:gd name="connsiteY1" fmla="*/ 282422 h 1282547"/>
                  <a:gd name="connsiteX2" fmla="*/ 260985 w 3004185"/>
                  <a:gd name="connsiteY2" fmla="*/ 0 h 1282547"/>
                  <a:gd name="connsiteX3" fmla="*/ 0 w 3004185"/>
                  <a:gd name="connsiteY3" fmla="*/ 2387 h 1282547"/>
                  <a:gd name="connsiteX0" fmla="*/ 3004185 w 3004185"/>
                  <a:gd name="connsiteY0" fmla="*/ 1282547 h 1282547"/>
                  <a:gd name="connsiteX1" fmla="*/ 251460 w 3004185"/>
                  <a:gd name="connsiteY1" fmla="*/ 282422 h 1282547"/>
                  <a:gd name="connsiteX2" fmla="*/ 260985 w 3004185"/>
                  <a:gd name="connsiteY2" fmla="*/ 0 h 1282547"/>
                  <a:gd name="connsiteX3" fmla="*/ 0 w 3004185"/>
                  <a:gd name="connsiteY3" fmla="*/ 2387 h 1282547"/>
                  <a:gd name="connsiteX0" fmla="*/ 3004185 w 3004185"/>
                  <a:gd name="connsiteY0" fmla="*/ 1282547 h 1282547"/>
                  <a:gd name="connsiteX1" fmla="*/ 251460 w 3004185"/>
                  <a:gd name="connsiteY1" fmla="*/ 282422 h 1282547"/>
                  <a:gd name="connsiteX2" fmla="*/ 260985 w 3004185"/>
                  <a:gd name="connsiteY2" fmla="*/ 0 h 1282547"/>
                  <a:gd name="connsiteX3" fmla="*/ 0 w 3004185"/>
                  <a:gd name="connsiteY3" fmla="*/ 2387 h 1282547"/>
                  <a:gd name="connsiteX0" fmla="*/ 3004185 w 3004185"/>
                  <a:gd name="connsiteY0" fmla="*/ 1282547 h 1282547"/>
                  <a:gd name="connsiteX1" fmla="*/ 251460 w 3004185"/>
                  <a:gd name="connsiteY1" fmla="*/ 282422 h 1282547"/>
                  <a:gd name="connsiteX2" fmla="*/ 260985 w 3004185"/>
                  <a:gd name="connsiteY2" fmla="*/ 0 h 1282547"/>
                  <a:gd name="connsiteX3" fmla="*/ 0 w 3004185"/>
                  <a:gd name="connsiteY3" fmla="*/ 2387 h 1282547"/>
                  <a:gd name="connsiteX0" fmla="*/ 632460 w 632460"/>
                  <a:gd name="connsiteY0" fmla="*/ 625322 h 625322"/>
                  <a:gd name="connsiteX1" fmla="*/ 251460 w 632460"/>
                  <a:gd name="connsiteY1" fmla="*/ 282422 h 625322"/>
                  <a:gd name="connsiteX2" fmla="*/ 260985 w 632460"/>
                  <a:gd name="connsiteY2" fmla="*/ 0 h 625322"/>
                  <a:gd name="connsiteX3" fmla="*/ 0 w 632460"/>
                  <a:gd name="connsiteY3" fmla="*/ 2387 h 625322"/>
                  <a:gd name="connsiteX0" fmla="*/ 632460 w 632460"/>
                  <a:gd name="connsiteY0" fmla="*/ 625322 h 625322"/>
                  <a:gd name="connsiteX1" fmla="*/ 489586 w 632460"/>
                  <a:gd name="connsiteY1" fmla="*/ 244323 h 625322"/>
                  <a:gd name="connsiteX2" fmla="*/ 251460 w 632460"/>
                  <a:gd name="connsiteY2" fmla="*/ 282422 h 625322"/>
                  <a:gd name="connsiteX3" fmla="*/ 260985 w 632460"/>
                  <a:gd name="connsiteY3" fmla="*/ 0 h 625322"/>
                  <a:gd name="connsiteX4" fmla="*/ 0 w 632460"/>
                  <a:gd name="connsiteY4" fmla="*/ 2387 h 625322"/>
                  <a:gd name="connsiteX0" fmla="*/ 632460 w 632460"/>
                  <a:gd name="connsiteY0" fmla="*/ 625322 h 625322"/>
                  <a:gd name="connsiteX1" fmla="*/ 461011 w 632460"/>
                  <a:gd name="connsiteY1" fmla="*/ 196698 h 625322"/>
                  <a:gd name="connsiteX2" fmla="*/ 251460 w 632460"/>
                  <a:gd name="connsiteY2" fmla="*/ 282422 h 625322"/>
                  <a:gd name="connsiteX3" fmla="*/ 260985 w 632460"/>
                  <a:gd name="connsiteY3" fmla="*/ 0 h 625322"/>
                  <a:gd name="connsiteX4" fmla="*/ 0 w 632460"/>
                  <a:gd name="connsiteY4" fmla="*/ 2387 h 625322"/>
                  <a:gd name="connsiteX0" fmla="*/ 632460 w 632460"/>
                  <a:gd name="connsiteY0" fmla="*/ 625322 h 625322"/>
                  <a:gd name="connsiteX1" fmla="*/ 461011 w 632460"/>
                  <a:gd name="connsiteY1" fmla="*/ 196698 h 625322"/>
                  <a:gd name="connsiteX2" fmla="*/ 253841 w 632460"/>
                  <a:gd name="connsiteY2" fmla="*/ 256228 h 625322"/>
                  <a:gd name="connsiteX3" fmla="*/ 260985 w 632460"/>
                  <a:gd name="connsiteY3" fmla="*/ 0 h 625322"/>
                  <a:gd name="connsiteX4" fmla="*/ 0 w 632460"/>
                  <a:gd name="connsiteY4" fmla="*/ 2387 h 625322"/>
                  <a:gd name="connsiteX0" fmla="*/ 632460 w 632460"/>
                  <a:gd name="connsiteY0" fmla="*/ 625322 h 625322"/>
                  <a:gd name="connsiteX1" fmla="*/ 508636 w 632460"/>
                  <a:gd name="connsiteY1" fmla="*/ 246705 h 625322"/>
                  <a:gd name="connsiteX2" fmla="*/ 253841 w 632460"/>
                  <a:gd name="connsiteY2" fmla="*/ 256228 h 625322"/>
                  <a:gd name="connsiteX3" fmla="*/ 260985 w 632460"/>
                  <a:gd name="connsiteY3" fmla="*/ 0 h 625322"/>
                  <a:gd name="connsiteX4" fmla="*/ 0 w 632460"/>
                  <a:gd name="connsiteY4" fmla="*/ 2387 h 625322"/>
                  <a:gd name="connsiteX0" fmla="*/ 506254 w 534028"/>
                  <a:gd name="connsiteY0" fmla="*/ 511022 h 511022"/>
                  <a:gd name="connsiteX1" fmla="*/ 508636 w 534028"/>
                  <a:gd name="connsiteY1" fmla="*/ 246705 h 511022"/>
                  <a:gd name="connsiteX2" fmla="*/ 253841 w 534028"/>
                  <a:gd name="connsiteY2" fmla="*/ 256228 h 511022"/>
                  <a:gd name="connsiteX3" fmla="*/ 260985 w 534028"/>
                  <a:gd name="connsiteY3" fmla="*/ 0 h 511022"/>
                  <a:gd name="connsiteX4" fmla="*/ 0 w 534028"/>
                  <a:gd name="connsiteY4" fmla="*/ 2387 h 511022"/>
                  <a:gd name="connsiteX0" fmla="*/ 506254 w 534028"/>
                  <a:gd name="connsiteY0" fmla="*/ 511022 h 511022"/>
                  <a:gd name="connsiteX1" fmla="*/ 508636 w 534028"/>
                  <a:gd name="connsiteY1" fmla="*/ 246705 h 511022"/>
                  <a:gd name="connsiteX2" fmla="*/ 253841 w 534028"/>
                  <a:gd name="connsiteY2" fmla="*/ 256228 h 511022"/>
                  <a:gd name="connsiteX3" fmla="*/ 260985 w 534028"/>
                  <a:gd name="connsiteY3" fmla="*/ 0 h 511022"/>
                  <a:gd name="connsiteX4" fmla="*/ 0 w 534028"/>
                  <a:gd name="connsiteY4" fmla="*/ 2387 h 511022"/>
                  <a:gd name="connsiteX0" fmla="*/ 506254 w 534028"/>
                  <a:gd name="connsiteY0" fmla="*/ 511022 h 511022"/>
                  <a:gd name="connsiteX1" fmla="*/ 508636 w 534028"/>
                  <a:gd name="connsiteY1" fmla="*/ 246705 h 511022"/>
                  <a:gd name="connsiteX2" fmla="*/ 253841 w 534028"/>
                  <a:gd name="connsiteY2" fmla="*/ 256228 h 511022"/>
                  <a:gd name="connsiteX3" fmla="*/ 260985 w 534028"/>
                  <a:gd name="connsiteY3" fmla="*/ 0 h 511022"/>
                  <a:gd name="connsiteX4" fmla="*/ 0 w 534028"/>
                  <a:gd name="connsiteY4" fmla="*/ 2387 h 511022"/>
                  <a:gd name="connsiteX0" fmla="*/ 506254 w 534028"/>
                  <a:gd name="connsiteY0" fmla="*/ 511022 h 511022"/>
                  <a:gd name="connsiteX1" fmla="*/ 508636 w 534028"/>
                  <a:gd name="connsiteY1" fmla="*/ 246705 h 511022"/>
                  <a:gd name="connsiteX2" fmla="*/ 253841 w 534028"/>
                  <a:gd name="connsiteY2" fmla="*/ 256228 h 511022"/>
                  <a:gd name="connsiteX3" fmla="*/ 260985 w 534028"/>
                  <a:gd name="connsiteY3" fmla="*/ 0 h 511022"/>
                  <a:gd name="connsiteX4" fmla="*/ 0 w 534028"/>
                  <a:gd name="connsiteY4" fmla="*/ 2387 h 511022"/>
                  <a:gd name="connsiteX0" fmla="*/ 506254 w 547797"/>
                  <a:gd name="connsiteY0" fmla="*/ 511022 h 511022"/>
                  <a:gd name="connsiteX1" fmla="*/ 508636 w 547797"/>
                  <a:gd name="connsiteY1" fmla="*/ 246705 h 511022"/>
                  <a:gd name="connsiteX2" fmla="*/ 253841 w 547797"/>
                  <a:gd name="connsiteY2" fmla="*/ 256228 h 511022"/>
                  <a:gd name="connsiteX3" fmla="*/ 260985 w 547797"/>
                  <a:gd name="connsiteY3" fmla="*/ 0 h 511022"/>
                  <a:gd name="connsiteX4" fmla="*/ 0 w 547797"/>
                  <a:gd name="connsiteY4" fmla="*/ 2387 h 511022"/>
                  <a:gd name="connsiteX0" fmla="*/ 506254 w 547797"/>
                  <a:gd name="connsiteY0" fmla="*/ 511022 h 511022"/>
                  <a:gd name="connsiteX1" fmla="*/ 508636 w 547797"/>
                  <a:gd name="connsiteY1" fmla="*/ 246705 h 511022"/>
                  <a:gd name="connsiteX2" fmla="*/ 253841 w 547797"/>
                  <a:gd name="connsiteY2" fmla="*/ 256228 h 511022"/>
                  <a:gd name="connsiteX3" fmla="*/ 260985 w 547797"/>
                  <a:gd name="connsiteY3" fmla="*/ 0 h 511022"/>
                  <a:gd name="connsiteX4" fmla="*/ 0 w 547797"/>
                  <a:gd name="connsiteY4" fmla="*/ 2387 h 511022"/>
                  <a:gd name="connsiteX0" fmla="*/ 506254 w 547797"/>
                  <a:gd name="connsiteY0" fmla="*/ 511022 h 511022"/>
                  <a:gd name="connsiteX1" fmla="*/ 508636 w 547797"/>
                  <a:gd name="connsiteY1" fmla="*/ 246705 h 511022"/>
                  <a:gd name="connsiteX2" fmla="*/ 253841 w 547797"/>
                  <a:gd name="connsiteY2" fmla="*/ 256228 h 511022"/>
                  <a:gd name="connsiteX3" fmla="*/ 260985 w 547797"/>
                  <a:gd name="connsiteY3" fmla="*/ 0 h 511022"/>
                  <a:gd name="connsiteX4" fmla="*/ 0 w 547797"/>
                  <a:gd name="connsiteY4" fmla="*/ 2387 h 511022"/>
                  <a:gd name="connsiteX0" fmla="*/ 506254 w 508636"/>
                  <a:gd name="connsiteY0" fmla="*/ 511022 h 511022"/>
                  <a:gd name="connsiteX1" fmla="*/ 508636 w 508636"/>
                  <a:gd name="connsiteY1" fmla="*/ 246705 h 511022"/>
                  <a:gd name="connsiteX2" fmla="*/ 253841 w 508636"/>
                  <a:gd name="connsiteY2" fmla="*/ 256228 h 511022"/>
                  <a:gd name="connsiteX3" fmla="*/ 260985 w 508636"/>
                  <a:gd name="connsiteY3" fmla="*/ 0 h 511022"/>
                  <a:gd name="connsiteX4" fmla="*/ 0 w 508636"/>
                  <a:gd name="connsiteY4" fmla="*/ 2387 h 511022"/>
                  <a:gd name="connsiteX0" fmla="*/ 506254 w 508636"/>
                  <a:gd name="connsiteY0" fmla="*/ 511022 h 511022"/>
                  <a:gd name="connsiteX1" fmla="*/ 508636 w 508636"/>
                  <a:gd name="connsiteY1" fmla="*/ 246705 h 511022"/>
                  <a:gd name="connsiteX2" fmla="*/ 253841 w 508636"/>
                  <a:gd name="connsiteY2" fmla="*/ 256228 h 511022"/>
                  <a:gd name="connsiteX3" fmla="*/ 234791 w 508636"/>
                  <a:gd name="connsiteY3" fmla="*/ 0 h 511022"/>
                  <a:gd name="connsiteX4" fmla="*/ 0 w 508636"/>
                  <a:gd name="connsiteY4" fmla="*/ 2387 h 511022"/>
                  <a:gd name="connsiteX0" fmla="*/ 506254 w 508636"/>
                  <a:gd name="connsiteY0" fmla="*/ 513404 h 513404"/>
                  <a:gd name="connsiteX1" fmla="*/ 508636 w 508636"/>
                  <a:gd name="connsiteY1" fmla="*/ 249087 h 513404"/>
                  <a:gd name="connsiteX2" fmla="*/ 253841 w 508636"/>
                  <a:gd name="connsiteY2" fmla="*/ 258610 h 513404"/>
                  <a:gd name="connsiteX3" fmla="*/ 241935 w 508636"/>
                  <a:gd name="connsiteY3" fmla="*/ 0 h 513404"/>
                  <a:gd name="connsiteX4" fmla="*/ 0 w 508636"/>
                  <a:gd name="connsiteY4" fmla="*/ 4769 h 513404"/>
                  <a:gd name="connsiteX0" fmla="*/ 506254 w 508636"/>
                  <a:gd name="connsiteY0" fmla="*/ 513404 h 513404"/>
                  <a:gd name="connsiteX1" fmla="*/ 508636 w 508636"/>
                  <a:gd name="connsiteY1" fmla="*/ 249087 h 513404"/>
                  <a:gd name="connsiteX2" fmla="*/ 246697 w 508636"/>
                  <a:gd name="connsiteY2" fmla="*/ 253848 h 513404"/>
                  <a:gd name="connsiteX3" fmla="*/ 241935 w 508636"/>
                  <a:gd name="connsiteY3" fmla="*/ 0 h 513404"/>
                  <a:gd name="connsiteX4" fmla="*/ 0 w 508636"/>
                  <a:gd name="connsiteY4" fmla="*/ 4769 h 513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8636" h="513404">
                    <a:moveTo>
                      <a:pt x="506254" y="513404"/>
                    </a:moveTo>
                    <a:lnTo>
                      <a:pt x="508636" y="249087"/>
                    </a:lnTo>
                    <a:lnTo>
                      <a:pt x="246697" y="253848"/>
                    </a:lnTo>
                    <a:cubicBezTo>
                      <a:pt x="245110" y="169232"/>
                      <a:pt x="243522" y="84616"/>
                      <a:pt x="241935" y="0"/>
                    </a:cubicBezTo>
                    <a:lnTo>
                      <a:pt x="0" y="4769"/>
                    </a:lnTo>
                  </a:path>
                </a:pathLst>
              </a:cu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61" name="Group 160"/>
            <p:cNvGrpSpPr/>
            <p:nvPr/>
          </p:nvGrpSpPr>
          <p:grpSpPr>
            <a:xfrm rot="10800000">
              <a:off x="2809861" y="4056221"/>
              <a:ext cx="1027748" cy="1019668"/>
              <a:chOff x="3853814" y="3048945"/>
              <a:chExt cx="1027748" cy="1019668"/>
            </a:xfrm>
          </p:grpSpPr>
          <p:sp>
            <p:nvSpPr>
              <p:cNvPr id="162" name="Isosceles Triangle 154"/>
              <p:cNvSpPr/>
              <p:nvPr/>
            </p:nvSpPr>
            <p:spPr>
              <a:xfrm>
                <a:off x="3853814" y="3048945"/>
                <a:ext cx="508636" cy="513404"/>
              </a:xfrm>
              <a:custGeom>
                <a:avLst/>
                <a:gdLst>
                  <a:gd name="connsiteX0" fmla="*/ 0 w 1295400"/>
                  <a:gd name="connsiteY0" fmla="*/ 901547 h 901547"/>
                  <a:gd name="connsiteX1" fmla="*/ 647700 w 1295400"/>
                  <a:gd name="connsiteY1" fmla="*/ 0 h 901547"/>
                  <a:gd name="connsiteX2" fmla="*/ 1295400 w 1295400"/>
                  <a:gd name="connsiteY2" fmla="*/ 901547 h 901547"/>
                  <a:gd name="connsiteX3" fmla="*/ 0 w 1295400"/>
                  <a:gd name="connsiteY3" fmla="*/ 901547 h 901547"/>
                  <a:gd name="connsiteX0" fmla="*/ 1295400 w 1386840"/>
                  <a:gd name="connsiteY0" fmla="*/ 901547 h 992987"/>
                  <a:gd name="connsiteX1" fmla="*/ 0 w 1386840"/>
                  <a:gd name="connsiteY1" fmla="*/ 901547 h 992987"/>
                  <a:gd name="connsiteX2" fmla="*/ 647700 w 1386840"/>
                  <a:gd name="connsiteY2" fmla="*/ 0 h 992987"/>
                  <a:gd name="connsiteX3" fmla="*/ 1386840 w 1386840"/>
                  <a:gd name="connsiteY3" fmla="*/ 992987 h 992987"/>
                  <a:gd name="connsiteX0" fmla="*/ 3004185 w 3004185"/>
                  <a:gd name="connsiteY0" fmla="*/ 1280160 h 1280160"/>
                  <a:gd name="connsiteX1" fmla="*/ 1708785 w 3004185"/>
                  <a:gd name="connsiteY1" fmla="*/ 1280160 h 1280160"/>
                  <a:gd name="connsiteX2" fmla="*/ 2356485 w 3004185"/>
                  <a:gd name="connsiteY2" fmla="*/ 378613 h 1280160"/>
                  <a:gd name="connsiteX3" fmla="*/ 0 w 3004185"/>
                  <a:gd name="connsiteY3" fmla="*/ 0 h 1280160"/>
                  <a:gd name="connsiteX0" fmla="*/ 3004185 w 3004185"/>
                  <a:gd name="connsiteY0" fmla="*/ 1280160 h 1280160"/>
                  <a:gd name="connsiteX1" fmla="*/ 1708785 w 3004185"/>
                  <a:gd name="connsiteY1" fmla="*/ 1280160 h 1280160"/>
                  <a:gd name="connsiteX2" fmla="*/ 2356485 w 3004185"/>
                  <a:gd name="connsiteY2" fmla="*/ 378613 h 1280160"/>
                  <a:gd name="connsiteX3" fmla="*/ 0 w 3004185"/>
                  <a:gd name="connsiteY3" fmla="*/ 0 h 1280160"/>
                  <a:gd name="connsiteX0" fmla="*/ 3004185 w 3004185"/>
                  <a:gd name="connsiteY0" fmla="*/ 1280160 h 1280160"/>
                  <a:gd name="connsiteX1" fmla="*/ 1708785 w 3004185"/>
                  <a:gd name="connsiteY1" fmla="*/ 1280160 h 1280160"/>
                  <a:gd name="connsiteX2" fmla="*/ 318135 w 3004185"/>
                  <a:gd name="connsiteY2" fmla="*/ 26188 h 1280160"/>
                  <a:gd name="connsiteX3" fmla="*/ 0 w 3004185"/>
                  <a:gd name="connsiteY3" fmla="*/ 0 h 1280160"/>
                  <a:gd name="connsiteX0" fmla="*/ 3004185 w 3004185"/>
                  <a:gd name="connsiteY0" fmla="*/ 1282547 h 1282547"/>
                  <a:gd name="connsiteX1" fmla="*/ 1708785 w 3004185"/>
                  <a:gd name="connsiteY1" fmla="*/ 1282547 h 1282547"/>
                  <a:gd name="connsiteX2" fmla="*/ 260985 w 3004185"/>
                  <a:gd name="connsiteY2" fmla="*/ 0 h 1282547"/>
                  <a:gd name="connsiteX3" fmla="*/ 0 w 3004185"/>
                  <a:gd name="connsiteY3" fmla="*/ 2387 h 1282547"/>
                  <a:gd name="connsiteX0" fmla="*/ 3004185 w 3004185"/>
                  <a:gd name="connsiteY0" fmla="*/ 1282547 h 1282547"/>
                  <a:gd name="connsiteX1" fmla="*/ 251460 w 3004185"/>
                  <a:gd name="connsiteY1" fmla="*/ 282422 h 1282547"/>
                  <a:gd name="connsiteX2" fmla="*/ 260985 w 3004185"/>
                  <a:gd name="connsiteY2" fmla="*/ 0 h 1282547"/>
                  <a:gd name="connsiteX3" fmla="*/ 0 w 3004185"/>
                  <a:gd name="connsiteY3" fmla="*/ 2387 h 1282547"/>
                  <a:gd name="connsiteX0" fmla="*/ 3004185 w 3004185"/>
                  <a:gd name="connsiteY0" fmla="*/ 1282547 h 1282547"/>
                  <a:gd name="connsiteX1" fmla="*/ 251460 w 3004185"/>
                  <a:gd name="connsiteY1" fmla="*/ 282422 h 1282547"/>
                  <a:gd name="connsiteX2" fmla="*/ 260985 w 3004185"/>
                  <a:gd name="connsiteY2" fmla="*/ 0 h 1282547"/>
                  <a:gd name="connsiteX3" fmla="*/ 0 w 3004185"/>
                  <a:gd name="connsiteY3" fmla="*/ 2387 h 1282547"/>
                  <a:gd name="connsiteX0" fmla="*/ 3004185 w 3004185"/>
                  <a:gd name="connsiteY0" fmla="*/ 1282547 h 1282547"/>
                  <a:gd name="connsiteX1" fmla="*/ 251460 w 3004185"/>
                  <a:gd name="connsiteY1" fmla="*/ 282422 h 1282547"/>
                  <a:gd name="connsiteX2" fmla="*/ 260985 w 3004185"/>
                  <a:gd name="connsiteY2" fmla="*/ 0 h 1282547"/>
                  <a:gd name="connsiteX3" fmla="*/ 0 w 3004185"/>
                  <a:gd name="connsiteY3" fmla="*/ 2387 h 1282547"/>
                  <a:gd name="connsiteX0" fmla="*/ 3004185 w 3004185"/>
                  <a:gd name="connsiteY0" fmla="*/ 1282547 h 1282547"/>
                  <a:gd name="connsiteX1" fmla="*/ 251460 w 3004185"/>
                  <a:gd name="connsiteY1" fmla="*/ 282422 h 1282547"/>
                  <a:gd name="connsiteX2" fmla="*/ 260985 w 3004185"/>
                  <a:gd name="connsiteY2" fmla="*/ 0 h 1282547"/>
                  <a:gd name="connsiteX3" fmla="*/ 0 w 3004185"/>
                  <a:gd name="connsiteY3" fmla="*/ 2387 h 1282547"/>
                  <a:gd name="connsiteX0" fmla="*/ 3004185 w 3004185"/>
                  <a:gd name="connsiteY0" fmla="*/ 1282547 h 1282547"/>
                  <a:gd name="connsiteX1" fmla="*/ 251460 w 3004185"/>
                  <a:gd name="connsiteY1" fmla="*/ 282422 h 1282547"/>
                  <a:gd name="connsiteX2" fmla="*/ 260985 w 3004185"/>
                  <a:gd name="connsiteY2" fmla="*/ 0 h 1282547"/>
                  <a:gd name="connsiteX3" fmla="*/ 0 w 3004185"/>
                  <a:gd name="connsiteY3" fmla="*/ 2387 h 1282547"/>
                  <a:gd name="connsiteX0" fmla="*/ 632460 w 632460"/>
                  <a:gd name="connsiteY0" fmla="*/ 625322 h 625322"/>
                  <a:gd name="connsiteX1" fmla="*/ 251460 w 632460"/>
                  <a:gd name="connsiteY1" fmla="*/ 282422 h 625322"/>
                  <a:gd name="connsiteX2" fmla="*/ 260985 w 632460"/>
                  <a:gd name="connsiteY2" fmla="*/ 0 h 625322"/>
                  <a:gd name="connsiteX3" fmla="*/ 0 w 632460"/>
                  <a:gd name="connsiteY3" fmla="*/ 2387 h 625322"/>
                  <a:gd name="connsiteX0" fmla="*/ 632460 w 632460"/>
                  <a:gd name="connsiteY0" fmla="*/ 625322 h 625322"/>
                  <a:gd name="connsiteX1" fmla="*/ 489586 w 632460"/>
                  <a:gd name="connsiteY1" fmla="*/ 244323 h 625322"/>
                  <a:gd name="connsiteX2" fmla="*/ 251460 w 632460"/>
                  <a:gd name="connsiteY2" fmla="*/ 282422 h 625322"/>
                  <a:gd name="connsiteX3" fmla="*/ 260985 w 632460"/>
                  <a:gd name="connsiteY3" fmla="*/ 0 h 625322"/>
                  <a:gd name="connsiteX4" fmla="*/ 0 w 632460"/>
                  <a:gd name="connsiteY4" fmla="*/ 2387 h 625322"/>
                  <a:gd name="connsiteX0" fmla="*/ 632460 w 632460"/>
                  <a:gd name="connsiteY0" fmla="*/ 625322 h 625322"/>
                  <a:gd name="connsiteX1" fmla="*/ 461011 w 632460"/>
                  <a:gd name="connsiteY1" fmla="*/ 196698 h 625322"/>
                  <a:gd name="connsiteX2" fmla="*/ 251460 w 632460"/>
                  <a:gd name="connsiteY2" fmla="*/ 282422 h 625322"/>
                  <a:gd name="connsiteX3" fmla="*/ 260985 w 632460"/>
                  <a:gd name="connsiteY3" fmla="*/ 0 h 625322"/>
                  <a:gd name="connsiteX4" fmla="*/ 0 w 632460"/>
                  <a:gd name="connsiteY4" fmla="*/ 2387 h 625322"/>
                  <a:gd name="connsiteX0" fmla="*/ 632460 w 632460"/>
                  <a:gd name="connsiteY0" fmla="*/ 625322 h 625322"/>
                  <a:gd name="connsiteX1" fmla="*/ 461011 w 632460"/>
                  <a:gd name="connsiteY1" fmla="*/ 196698 h 625322"/>
                  <a:gd name="connsiteX2" fmla="*/ 253841 w 632460"/>
                  <a:gd name="connsiteY2" fmla="*/ 256228 h 625322"/>
                  <a:gd name="connsiteX3" fmla="*/ 260985 w 632460"/>
                  <a:gd name="connsiteY3" fmla="*/ 0 h 625322"/>
                  <a:gd name="connsiteX4" fmla="*/ 0 w 632460"/>
                  <a:gd name="connsiteY4" fmla="*/ 2387 h 625322"/>
                  <a:gd name="connsiteX0" fmla="*/ 632460 w 632460"/>
                  <a:gd name="connsiteY0" fmla="*/ 625322 h 625322"/>
                  <a:gd name="connsiteX1" fmla="*/ 508636 w 632460"/>
                  <a:gd name="connsiteY1" fmla="*/ 246705 h 625322"/>
                  <a:gd name="connsiteX2" fmla="*/ 253841 w 632460"/>
                  <a:gd name="connsiteY2" fmla="*/ 256228 h 625322"/>
                  <a:gd name="connsiteX3" fmla="*/ 260985 w 632460"/>
                  <a:gd name="connsiteY3" fmla="*/ 0 h 625322"/>
                  <a:gd name="connsiteX4" fmla="*/ 0 w 632460"/>
                  <a:gd name="connsiteY4" fmla="*/ 2387 h 625322"/>
                  <a:gd name="connsiteX0" fmla="*/ 506254 w 534028"/>
                  <a:gd name="connsiteY0" fmla="*/ 511022 h 511022"/>
                  <a:gd name="connsiteX1" fmla="*/ 508636 w 534028"/>
                  <a:gd name="connsiteY1" fmla="*/ 246705 h 511022"/>
                  <a:gd name="connsiteX2" fmla="*/ 253841 w 534028"/>
                  <a:gd name="connsiteY2" fmla="*/ 256228 h 511022"/>
                  <a:gd name="connsiteX3" fmla="*/ 260985 w 534028"/>
                  <a:gd name="connsiteY3" fmla="*/ 0 h 511022"/>
                  <a:gd name="connsiteX4" fmla="*/ 0 w 534028"/>
                  <a:gd name="connsiteY4" fmla="*/ 2387 h 511022"/>
                  <a:gd name="connsiteX0" fmla="*/ 506254 w 534028"/>
                  <a:gd name="connsiteY0" fmla="*/ 511022 h 511022"/>
                  <a:gd name="connsiteX1" fmla="*/ 508636 w 534028"/>
                  <a:gd name="connsiteY1" fmla="*/ 246705 h 511022"/>
                  <a:gd name="connsiteX2" fmla="*/ 253841 w 534028"/>
                  <a:gd name="connsiteY2" fmla="*/ 256228 h 511022"/>
                  <a:gd name="connsiteX3" fmla="*/ 260985 w 534028"/>
                  <a:gd name="connsiteY3" fmla="*/ 0 h 511022"/>
                  <a:gd name="connsiteX4" fmla="*/ 0 w 534028"/>
                  <a:gd name="connsiteY4" fmla="*/ 2387 h 511022"/>
                  <a:gd name="connsiteX0" fmla="*/ 506254 w 534028"/>
                  <a:gd name="connsiteY0" fmla="*/ 511022 h 511022"/>
                  <a:gd name="connsiteX1" fmla="*/ 508636 w 534028"/>
                  <a:gd name="connsiteY1" fmla="*/ 246705 h 511022"/>
                  <a:gd name="connsiteX2" fmla="*/ 253841 w 534028"/>
                  <a:gd name="connsiteY2" fmla="*/ 256228 h 511022"/>
                  <a:gd name="connsiteX3" fmla="*/ 260985 w 534028"/>
                  <a:gd name="connsiteY3" fmla="*/ 0 h 511022"/>
                  <a:gd name="connsiteX4" fmla="*/ 0 w 534028"/>
                  <a:gd name="connsiteY4" fmla="*/ 2387 h 511022"/>
                  <a:gd name="connsiteX0" fmla="*/ 506254 w 534028"/>
                  <a:gd name="connsiteY0" fmla="*/ 511022 h 511022"/>
                  <a:gd name="connsiteX1" fmla="*/ 508636 w 534028"/>
                  <a:gd name="connsiteY1" fmla="*/ 246705 h 511022"/>
                  <a:gd name="connsiteX2" fmla="*/ 253841 w 534028"/>
                  <a:gd name="connsiteY2" fmla="*/ 256228 h 511022"/>
                  <a:gd name="connsiteX3" fmla="*/ 260985 w 534028"/>
                  <a:gd name="connsiteY3" fmla="*/ 0 h 511022"/>
                  <a:gd name="connsiteX4" fmla="*/ 0 w 534028"/>
                  <a:gd name="connsiteY4" fmla="*/ 2387 h 511022"/>
                  <a:gd name="connsiteX0" fmla="*/ 506254 w 547797"/>
                  <a:gd name="connsiteY0" fmla="*/ 511022 h 511022"/>
                  <a:gd name="connsiteX1" fmla="*/ 508636 w 547797"/>
                  <a:gd name="connsiteY1" fmla="*/ 246705 h 511022"/>
                  <a:gd name="connsiteX2" fmla="*/ 253841 w 547797"/>
                  <a:gd name="connsiteY2" fmla="*/ 256228 h 511022"/>
                  <a:gd name="connsiteX3" fmla="*/ 260985 w 547797"/>
                  <a:gd name="connsiteY3" fmla="*/ 0 h 511022"/>
                  <a:gd name="connsiteX4" fmla="*/ 0 w 547797"/>
                  <a:gd name="connsiteY4" fmla="*/ 2387 h 511022"/>
                  <a:gd name="connsiteX0" fmla="*/ 506254 w 547797"/>
                  <a:gd name="connsiteY0" fmla="*/ 511022 h 511022"/>
                  <a:gd name="connsiteX1" fmla="*/ 508636 w 547797"/>
                  <a:gd name="connsiteY1" fmla="*/ 246705 h 511022"/>
                  <a:gd name="connsiteX2" fmla="*/ 253841 w 547797"/>
                  <a:gd name="connsiteY2" fmla="*/ 256228 h 511022"/>
                  <a:gd name="connsiteX3" fmla="*/ 260985 w 547797"/>
                  <a:gd name="connsiteY3" fmla="*/ 0 h 511022"/>
                  <a:gd name="connsiteX4" fmla="*/ 0 w 547797"/>
                  <a:gd name="connsiteY4" fmla="*/ 2387 h 511022"/>
                  <a:gd name="connsiteX0" fmla="*/ 506254 w 547797"/>
                  <a:gd name="connsiteY0" fmla="*/ 511022 h 511022"/>
                  <a:gd name="connsiteX1" fmla="*/ 508636 w 547797"/>
                  <a:gd name="connsiteY1" fmla="*/ 246705 h 511022"/>
                  <a:gd name="connsiteX2" fmla="*/ 253841 w 547797"/>
                  <a:gd name="connsiteY2" fmla="*/ 256228 h 511022"/>
                  <a:gd name="connsiteX3" fmla="*/ 260985 w 547797"/>
                  <a:gd name="connsiteY3" fmla="*/ 0 h 511022"/>
                  <a:gd name="connsiteX4" fmla="*/ 0 w 547797"/>
                  <a:gd name="connsiteY4" fmla="*/ 2387 h 511022"/>
                  <a:gd name="connsiteX0" fmla="*/ 506254 w 508636"/>
                  <a:gd name="connsiteY0" fmla="*/ 511022 h 511022"/>
                  <a:gd name="connsiteX1" fmla="*/ 508636 w 508636"/>
                  <a:gd name="connsiteY1" fmla="*/ 246705 h 511022"/>
                  <a:gd name="connsiteX2" fmla="*/ 253841 w 508636"/>
                  <a:gd name="connsiteY2" fmla="*/ 256228 h 511022"/>
                  <a:gd name="connsiteX3" fmla="*/ 260985 w 508636"/>
                  <a:gd name="connsiteY3" fmla="*/ 0 h 511022"/>
                  <a:gd name="connsiteX4" fmla="*/ 0 w 508636"/>
                  <a:gd name="connsiteY4" fmla="*/ 2387 h 511022"/>
                  <a:gd name="connsiteX0" fmla="*/ 506254 w 508636"/>
                  <a:gd name="connsiteY0" fmla="*/ 511022 h 511022"/>
                  <a:gd name="connsiteX1" fmla="*/ 508636 w 508636"/>
                  <a:gd name="connsiteY1" fmla="*/ 246705 h 511022"/>
                  <a:gd name="connsiteX2" fmla="*/ 253841 w 508636"/>
                  <a:gd name="connsiteY2" fmla="*/ 256228 h 511022"/>
                  <a:gd name="connsiteX3" fmla="*/ 234791 w 508636"/>
                  <a:gd name="connsiteY3" fmla="*/ 0 h 511022"/>
                  <a:gd name="connsiteX4" fmla="*/ 0 w 508636"/>
                  <a:gd name="connsiteY4" fmla="*/ 2387 h 511022"/>
                  <a:gd name="connsiteX0" fmla="*/ 506254 w 508636"/>
                  <a:gd name="connsiteY0" fmla="*/ 513404 h 513404"/>
                  <a:gd name="connsiteX1" fmla="*/ 508636 w 508636"/>
                  <a:gd name="connsiteY1" fmla="*/ 249087 h 513404"/>
                  <a:gd name="connsiteX2" fmla="*/ 253841 w 508636"/>
                  <a:gd name="connsiteY2" fmla="*/ 258610 h 513404"/>
                  <a:gd name="connsiteX3" fmla="*/ 241935 w 508636"/>
                  <a:gd name="connsiteY3" fmla="*/ 0 h 513404"/>
                  <a:gd name="connsiteX4" fmla="*/ 0 w 508636"/>
                  <a:gd name="connsiteY4" fmla="*/ 4769 h 513404"/>
                  <a:gd name="connsiteX0" fmla="*/ 506254 w 508636"/>
                  <a:gd name="connsiteY0" fmla="*/ 513404 h 513404"/>
                  <a:gd name="connsiteX1" fmla="*/ 508636 w 508636"/>
                  <a:gd name="connsiteY1" fmla="*/ 249087 h 513404"/>
                  <a:gd name="connsiteX2" fmla="*/ 246697 w 508636"/>
                  <a:gd name="connsiteY2" fmla="*/ 253848 h 513404"/>
                  <a:gd name="connsiteX3" fmla="*/ 241935 w 508636"/>
                  <a:gd name="connsiteY3" fmla="*/ 0 h 513404"/>
                  <a:gd name="connsiteX4" fmla="*/ 0 w 508636"/>
                  <a:gd name="connsiteY4" fmla="*/ 4769 h 513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8636" h="513404">
                    <a:moveTo>
                      <a:pt x="506254" y="513404"/>
                    </a:moveTo>
                    <a:lnTo>
                      <a:pt x="508636" y="249087"/>
                    </a:lnTo>
                    <a:lnTo>
                      <a:pt x="246697" y="253848"/>
                    </a:lnTo>
                    <a:cubicBezTo>
                      <a:pt x="245110" y="169232"/>
                      <a:pt x="243522" y="84616"/>
                      <a:pt x="241935" y="0"/>
                    </a:cubicBezTo>
                    <a:lnTo>
                      <a:pt x="0" y="4769"/>
                    </a:lnTo>
                  </a:path>
                </a:pathLst>
              </a:cu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3" name="Isosceles Triangle 154"/>
              <p:cNvSpPr/>
              <p:nvPr/>
            </p:nvSpPr>
            <p:spPr>
              <a:xfrm>
                <a:off x="4372926" y="3555209"/>
                <a:ext cx="508636" cy="513404"/>
              </a:xfrm>
              <a:custGeom>
                <a:avLst/>
                <a:gdLst>
                  <a:gd name="connsiteX0" fmla="*/ 0 w 1295400"/>
                  <a:gd name="connsiteY0" fmla="*/ 901547 h 901547"/>
                  <a:gd name="connsiteX1" fmla="*/ 647700 w 1295400"/>
                  <a:gd name="connsiteY1" fmla="*/ 0 h 901547"/>
                  <a:gd name="connsiteX2" fmla="*/ 1295400 w 1295400"/>
                  <a:gd name="connsiteY2" fmla="*/ 901547 h 901547"/>
                  <a:gd name="connsiteX3" fmla="*/ 0 w 1295400"/>
                  <a:gd name="connsiteY3" fmla="*/ 901547 h 901547"/>
                  <a:gd name="connsiteX0" fmla="*/ 1295400 w 1386840"/>
                  <a:gd name="connsiteY0" fmla="*/ 901547 h 992987"/>
                  <a:gd name="connsiteX1" fmla="*/ 0 w 1386840"/>
                  <a:gd name="connsiteY1" fmla="*/ 901547 h 992987"/>
                  <a:gd name="connsiteX2" fmla="*/ 647700 w 1386840"/>
                  <a:gd name="connsiteY2" fmla="*/ 0 h 992987"/>
                  <a:gd name="connsiteX3" fmla="*/ 1386840 w 1386840"/>
                  <a:gd name="connsiteY3" fmla="*/ 992987 h 992987"/>
                  <a:gd name="connsiteX0" fmla="*/ 3004185 w 3004185"/>
                  <a:gd name="connsiteY0" fmla="*/ 1280160 h 1280160"/>
                  <a:gd name="connsiteX1" fmla="*/ 1708785 w 3004185"/>
                  <a:gd name="connsiteY1" fmla="*/ 1280160 h 1280160"/>
                  <a:gd name="connsiteX2" fmla="*/ 2356485 w 3004185"/>
                  <a:gd name="connsiteY2" fmla="*/ 378613 h 1280160"/>
                  <a:gd name="connsiteX3" fmla="*/ 0 w 3004185"/>
                  <a:gd name="connsiteY3" fmla="*/ 0 h 1280160"/>
                  <a:gd name="connsiteX0" fmla="*/ 3004185 w 3004185"/>
                  <a:gd name="connsiteY0" fmla="*/ 1280160 h 1280160"/>
                  <a:gd name="connsiteX1" fmla="*/ 1708785 w 3004185"/>
                  <a:gd name="connsiteY1" fmla="*/ 1280160 h 1280160"/>
                  <a:gd name="connsiteX2" fmla="*/ 2356485 w 3004185"/>
                  <a:gd name="connsiteY2" fmla="*/ 378613 h 1280160"/>
                  <a:gd name="connsiteX3" fmla="*/ 0 w 3004185"/>
                  <a:gd name="connsiteY3" fmla="*/ 0 h 1280160"/>
                  <a:gd name="connsiteX0" fmla="*/ 3004185 w 3004185"/>
                  <a:gd name="connsiteY0" fmla="*/ 1280160 h 1280160"/>
                  <a:gd name="connsiteX1" fmla="*/ 1708785 w 3004185"/>
                  <a:gd name="connsiteY1" fmla="*/ 1280160 h 1280160"/>
                  <a:gd name="connsiteX2" fmla="*/ 318135 w 3004185"/>
                  <a:gd name="connsiteY2" fmla="*/ 26188 h 1280160"/>
                  <a:gd name="connsiteX3" fmla="*/ 0 w 3004185"/>
                  <a:gd name="connsiteY3" fmla="*/ 0 h 1280160"/>
                  <a:gd name="connsiteX0" fmla="*/ 3004185 w 3004185"/>
                  <a:gd name="connsiteY0" fmla="*/ 1282547 h 1282547"/>
                  <a:gd name="connsiteX1" fmla="*/ 1708785 w 3004185"/>
                  <a:gd name="connsiteY1" fmla="*/ 1282547 h 1282547"/>
                  <a:gd name="connsiteX2" fmla="*/ 260985 w 3004185"/>
                  <a:gd name="connsiteY2" fmla="*/ 0 h 1282547"/>
                  <a:gd name="connsiteX3" fmla="*/ 0 w 3004185"/>
                  <a:gd name="connsiteY3" fmla="*/ 2387 h 1282547"/>
                  <a:gd name="connsiteX0" fmla="*/ 3004185 w 3004185"/>
                  <a:gd name="connsiteY0" fmla="*/ 1282547 h 1282547"/>
                  <a:gd name="connsiteX1" fmla="*/ 251460 w 3004185"/>
                  <a:gd name="connsiteY1" fmla="*/ 282422 h 1282547"/>
                  <a:gd name="connsiteX2" fmla="*/ 260985 w 3004185"/>
                  <a:gd name="connsiteY2" fmla="*/ 0 h 1282547"/>
                  <a:gd name="connsiteX3" fmla="*/ 0 w 3004185"/>
                  <a:gd name="connsiteY3" fmla="*/ 2387 h 1282547"/>
                  <a:gd name="connsiteX0" fmla="*/ 3004185 w 3004185"/>
                  <a:gd name="connsiteY0" fmla="*/ 1282547 h 1282547"/>
                  <a:gd name="connsiteX1" fmla="*/ 251460 w 3004185"/>
                  <a:gd name="connsiteY1" fmla="*/ 282422 h 1282547"/>
                  <a:gd name="connsiteX2" fmla="*/ 260985 w 3004185"/>
                  <a:gd name="connsiteY2" fmla="*/ 0 h 1282547"/>
                  <a:gd name="connsiteX3" fmla="*/ 0 w 3004185"/>
                  <a:gd name="connsiteY3" fmla="*/ 2387 h 1282547"/>
                  <a:gd name="connsiteX0" fmla="*/ 3004185 w 3004185"/>
                  <a:gd name="connsiteY0" fmla="*/ 1282547 h 1282547"/>
                  <a:gd name="connsiteX1" fmla="*/ 251460 w 3004185"/>
                  <a:gd name="connsiteY1" fmla="*/ 282422 h 1282547"/>
                  <a:gd name="connsiteX2" fmla="*/ 260985 w 3004185"/>
                  <a:gd name="connsiteY2" fmla="*/ 0 h 1282547"/>
                  <a:gd name="connsiteX3" fmla="*/ 0 w 3004185"/>
                  <a:gd name="connsiteY3" fmla="*/ 2387 h 1282547"/>
                  <a:gd name="connsiteX0" fmla="*/ 3004185 w 3004185"/>
                  <a:gd name="connsiteY0" fmla="*/ 1282547 h 1282547"/>
                  <a:gd name="connsiteX1" fmla="*/ 251460 w 3004185"/>
                  <a:gd name="connsiteY1" fmla="*/ 282422 h 1282547"/>
                  <a:gd name="connsiteX2" fmla="*/ 260985 w 3004185"/>
                  <a:gd name="connsiteY2" fmla="*/ 0 h 1282547"/>
                  <a:gd name="connsiteX3" fmla="*/ 0 w 3004185"/>
                  <a:gd name="connsiteY3" fmla="*/ 2387 h 1282547"/>
                  <a:gd name="connsiteX0" fmla="*/ 3004185 w 3004185"/>
                  <a:gd name="connsiteY0" fmla="*/ 1282547 h 1282547"/>
                  <a:gd name="connsiteX1" fmla="*/ 251460 w 3004185"/>
                  <a:gd name="connsiteY1" fmla="*/ 282422 h 1282547"/>
                  <a:gd name="connsiteX2" fmla="*/ 260985 w 3004185"/>
                  <a:gd name="connsiteY2" fmla="*/ 0 h 1282547"/>
                  <a:gd name="connsiteX3" fmla="*/ 0 w 3004185"/>
                  <a:gd name="connsiteY3" fmla="*/ 2387 h 1282547"/>
                  <a:gd name="connsiteX0" fmla="*/ 632460 w 632460"/>
                  <a:gd name="connsiteY0" fmla="*/ 625322 h 625322"/>
                  <a:gd name="connsiteX1" fmla="*/ 251460 w 632460"/>
                  <a:gd name="connsiteY1" fmla="*/ 282422 h 625322"/>
                  <a:gd name="connsiteX2" fmla="*/ 260985 w 632460"/>
                  <a:gd name="connsiteY2" fmla="*/ 0 h 625322"/>
                  <a:gd name="connsiteX3" fmla="*/ 0 w 632460"/>
                  <a:gd name="connsiteY3" fmla="*/ 2387 h 625322"/>
                  <a:gd name="connsiteX0" fmla="*/ 632460 w 632460"/>
                  <a:gd name="connsiteY0" fmla="*/ 625322 h 625322"/>
                  <a:gd name="connsiteX1" fmla="*/ 489586 w 632460"/>
                  <a:gd name="connsiteY1" fmla="*/ 244323 h 625322"/>
                  <a:gd name="connsiteX2" fmla="*/ 251460 w 632460"/>
                  <a:gd name="connsiteY2" fmla="*/ 282422 h 625322"/>
                  <a:gd name="connsiteX3" fmla="*/ 260985 w 632460"/>
                  <a:gd name="connsiteY3" fmla="*/ 0 h 625322"/>
                  <a:gd name="connsiteX4" fmla="*/ 0 w 632460"/>
                  <a:gd name="connsiteY4" fmla="*/ 2387 h 625322"/>
                  <a:gd name="connsiteX0" fmla="*/ 632460 w 632460"/>
                  <a:gd name="connsiteY0" fmla="*/ 625322 h 625322"/>
                  <a:gd name="connsiteX1" fmla="*/ 461011 w 632460"/>
                  <a:gd name="connsiteY1" fmla="*/ 196698 h 625322"/>
                  <a:gd name="connsiteX2" fmla="*/ 251460 w 632460"/>
                  <a:gd name="connsiteY2" fmla="*/ 282422 h 625322"/>
                  <a:gd name="connsiteX3" fmla="*/ 260985 w 632460"/>
                  <a:gd name="connsiteY3" fmla="*/ 0 h 625322"/>
                  <a:gd name="connsiteX4" fmla="*/ 0 w 632460"/>
                  <a:gd name="connsiteY4" fmla="*/ 2387 h 625322"/>
                  <a:gd name="connsiteX0" fmla="*/ 632460 w 632460"/>
                  <a:gd name="connsiteY0" fmla="*/ 625322 h 625322"/>
                  <a:gd name="connsiteX1" fmla="*/ 461011 w 632460"/>
                  <a:gd name="connsiteY1" fmla="*/ 196698 h 625322"/>
                  <a:gd name="connsiteX2" fmla="*/ 253841 w 632460"/>
                  <a:gd name="connsiteY2" fmla="*/ 256228 h 625322"/>
                  <a:gd name="connsiteX3" fmla="*/ 260985 w 632460"/>
                  <a:gd name="connsiteY3" fmla="*/ 0 h 625322"/>
                  <a:gd name="connsiteX4" fmla="*/ 0 w 632460"/>
                  <a:gd name="connsiteY4" fmla="*/ 2387 h 625322"/>
                  <a:gd name="connsiteX0" fmla="*/ 632460 w 632460"/>
                  <a:gd name="connsiteY0" fmla="*/ 625322 h 625322"/>
                  <a:gd name="connsiteX1" fmla="*/ 508636 w 632460"/>
                  <a:gd name="connsiteY1" fmla="*/ 246705 h 625322"/>
                  <a:gd name="connsiteX2" fmla="*/ 253841 w 632460"/>
                  <a:gd name="connsiteY2" fmla="*/ 256228 h 625322"/>
                  <a:gd name="connsiteX3" fmla="*/ 260985 w 632460"/>
                  <a:gd name="connsiteY3" fmla="*/ 0 h 625322"/>
                  <a:gd name="connsiteX4" fmla="*/ 0 w 632460"/>
                  <a:gd name="connsiteY4" fmla="*/ 2387 h 625322"/>
                  <a:gd name="connsiteX0" fmla="*/ 506254 w 534028"/>
                  <a:gd name="connsiteY0" fmla="*/ 511022 h 511022"/>
                  <a:gd name="connsiteX1" fmla="*/ 508636 w 534028"/>
                  <a:gd name="connsiteY1" fmla="*/ 246705 h 511022"/>
                  <a:gd name="connsiteX2" fmla="*/ 253841 w 534028"/>
                  <a:gd name="connsiteY2" fmla="*/ 256228 h 511022"/>
                  <a:gd name="connsiteX3" fmla="*/ 260985 w 534028"/>
                  <a:gd name="connsiteY3" fmla="*/ 0 h 511022"/>
                  <a:gd name="connsiteX4" fmla="*/ 0 w 534028"/>
                  <a:gd name="connsiteY4" fmla="*/ 2387 h 511022"/>
                  <a:gd name="connsiteX0" fmla="*/ 506254 w 534028"/>
                  <a:gd name="connsiteY0" fmla="*/ 511022 h 511022"/>
                  <a:gd name="connsiteX1" fmla="*/ 508636 w 534028"/>
                  <a:gd name="connsiteY1" fmla="*/ 246705 h 511022"/>
                  <a:gd name="connsiteX2" fmla="*/ 253841 w 534028"/>
                  <a:gd name="connsiteY2" fmla="*/ 256228 h 511022"/>
                  <a:gd name="connsiteX3" fmla="*/ 260985 w 534028"/>
                  <a:gd name="connsiteY3" fmla="*/ 0 h 511022"/>
                  <a:gd name="connsiteX4" fmla="*/ 0 w 534028"/>
                  <a:gd name="connsiteY4" fmla="*/ 2387 h 511022"/>
                  <a:gd name="connsiteX0" fmla="*/ 506254 w 534028"/>
                  <a:gd name="connsiteY0" fmla="*/ 511022 h 511022"/>
                  <a:gd name="connsiteX1" fmla="*/ 508636 w 534028"/>
                  <a:gd name="connsiteY1" fmla="*/ 246705 h 511022"/>
                  <a:gd name="connsiteX2" fmla="*/ 253841 w 534028"/>
                  <a:gd name="connsiteY2" fmla="*/ 256228 h 511022"/>
                  <a:gd name="connsiteX3" fmla="*/ 260985 w 534028"/>
                  <a:gd name="connsiteY3" fmla="*/ 0 h 511022"/>
                  <a:gd name="connsiteX4" fmla="*/ 0 w 534028"/>
                  <a:gd name="connsiteY4" fmla="*/ 2387 h 511022"/>
                  <a:gd name="connsiteX0" fmla="*/ 506254 w 534028"/>
                  <a:gd name="connsiteY0" fmla="*/ 511022 h 511022"/>
                  <a:gd name="connsiteX1" fmla="*/ 508636 w 534028"/>
                  <a:gd name="connsiteY1" fmla="*/ 246705 h 511022"/>
                  <a:gd name="connsiteX2" fmla="*/ 253841 w 534028"/>
                  <a:gd name="connsiteY2" fmla="*/ 256228 h 511022"/>
                  <a:gd name="connsiteX3" fmla="*/ 260985 w 534028"/>
                  <a:gd name="connsiteY3" fmla="*/ 0 h 511022"/>
                  <a:gd name="connsiteX4" fmla="*/ 0 w 534028"/>
                  <a:gd name="connsiteY4" fmla="*/ 2387 h 511022"/>
                  <a:gd name="connsiteX0" fmla="*/ 506254 w 547797"/>
                  <a:gd name="connsiteY0" fmla="*/ 511022 h 511022"/>
                  <a:gd name="connsiteX1" fmla="*/ 508636 w 547797"/>
                  <a:gd name="connsiteY1" fmla="*/ 246705 h 511022"/>
                  <a:gd name="connsiteX2" fmla="*/ 253841 w 547797"/>
                  <a:gd name="connsiteY2" fmla="*/ 256228 h 511022"/>
                  <a:gd name="connsiteX3" fmla="*/ 260985 w 547797"/>
                  <a:gd name="connsiteY3" fmla="*/ 0 h 511022"/>
                  <a:gd name="connsiteX4" fmla="*/ 0 w 547797"/>
                  <a:gd name="connsiteY4" fmla="*/ 2387 h 511022"/>
                  <a:gd name="connsiteX0" fmla="*/ 506254 w 547797"/>
                  <a:gd name="connsiteY0" fmla="*/ 511022 h 511022"/>
                  <a:gd name="connsiteX1" fmla="*/ 508636 w 547797"/>
                  <a:gd name="connsiteY1" fmla="*/ 246705 h 511022"/>
                  <a:gd name="connsiteX2" fmla="*/ 253841 w 547797"/>
                  <a:gd name="connsiteY2" fmla="*/ 256228 h 511022"/>
                  <a:gd name="connsiteX3" fmla="*/ 260985 w 547797"/>
                  <a:gd name="connsiteY3" fmla="*/ 0 h 511022"/>
                  <a:gd name="connsiteX4" fmla="*/ 0 w 547797"/>
                  <a:gd name="connsiteY4" fmla="*/ 2387 h 511022"/>
                  <a:gd name="connsiteX0" fmla="*/ 506254 w 547797"/>
                  <a:gd name="connsiteY0" fmla="*/ 511022 h 511022"/>
                  <a:gd name="connsiteX1" fmla="*/ 508636 w 547797"/>
                  <a:gd name="connsiteY1" fmla="*/ 246705 h 511022"/>
                  <a:gd name="connsiteX2" fmla="*/ 253841 w 547797"/>
                  <a:gd name="connsiteY2" fmla="*/ 256228 h 511022"/>
                  <a:gd name="connsiteX3" fmla="*/ 260985 w 547797"/>
                  <a:gd name="connsiteY3" fmla="*/ 0 h 511022"/>
                  <a:gd name="connsiteX4" fmla="*/ 0 w 547797"/>
                  <a:gd name="connsiteY4" fmla="*/ 2387 h 511022"/>
                  <a:gd name="connsiteX0" fmla="*/ 506254 w 508636"/>
                  <a:gd name="connsiteY0" fmla="*/ 511022 h 511022"/>
                  <a:gd name="connsiteX1" fmla="*/ 508636 w 508636"/>
                  <a:gd name="connsiteY1" fmla="*/ 246705 h 511022"/>
                  <a:gd name="connsiteX2" fmla="*/ 253841 w 508636"/>
                  <a:gd name="connsiteY2" fmla="*/ 256228 h 511022"/>
                  <a:gd name="connsiteX3" fmla="*/ 260985 w 508636"/>
                  <a:gd name="connsiteY3" fmla="*/ 0 h 511022"/>
                  <a:gd name="connsiteX4" fmla="*/ 0 w 508636"/>
                  <a:gd name="connsiteY4" fmla="*/ 2387 h 511022"/>
                  <a:gd name="connsiteX0" fmla="*/ 506254 w 508636"/>
                  <a:gd name="connsiteY0" fmla="*/ 511022 h 511022"/>
                  <a:gd name="connsiteX1" fmla="*/ 508636 w 508636"/>
                  <a:gd name="connsiteY1" fmla="*/ 246705 h 511022"/>
                  <a:gd name="connsiteX2" fmla="*/ 253841 w 508636"/>
                  <a:gd name="connsiteY2" fmla="*/ 256228 h 511022"/>
                  <a:gd name="connsiteX3" fmla="*/ 234791 w 508636"/>
                  <a:gd name="connsiteY3" fmla="*/ 0 h 511022"/>
                  <a:gd name="connsiteX4" fmla="*/ 0 w 508636"/>
                  <a:gd name="connsiteY4" fmla="*/ 2387 h 511022"/>
                  <a:gd name="connsiteX0" fmla="*/ 506254 w 508636"/>
                  <a:gd name="connsiteY0" fmla="*/ 513404 h 513404"/>
                  <a:gd name="connsiteX1" fmla="*/ 508636 w 508636"/>
                  <a:gd name="connsiteY1" fmla="*/ 249087 h 513404"/>
                  <a:gd name="connsiteX2" fmla="*/ 253841 w 508636"/>
                  <a:gd name="connsiteY2" fmla="*/ 258610 h 513404"/>
                  <a:gd name="connsiteX3" fmla="*/ 241935 w 508636"/>
                  <a:gd name="connsiteY3" fmla="*/ 0 h 513404"/>
                  <a:gd name="connsiteX4" fmla="*/ 0 w 508636"/>
                  <a:gd name="connsiteY4" fmla="*/ 4769 h 513404"/>
                  <a:gd name="connsiteX0" fmla="*/ 506254 w 508636"/>
                  <a:gd name="connsiteY0" fmla="*/ 513404 h 513404"/>
                  <a:gd name="connsiteX1" fmla="*/ 508636 w 508636"/>
                  <a:gd name="connsiteY1" fmla="*/ 249087 h 513404"/>
                  <a:gd name="connsiteX2" fmla="*/ 246697 w 508636"/>
                  <a:gd name="connsiteY2" fmla="*/ 253848 h 513404"/>
                  <a:gd name="connsiteX3" fmla="*/ 241935 w 508636"/>
                  <a:gd name="connsiteY3" fmla="*/ 0 h 513404"/>
                  <a:gd name="connsiteX4" fmla="*/ 0 w 508636"/>
                  <a:gd name="connsiteY4" fmla="*/ 4769 h 513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8636" h="513404">
                    <a:moveTo>
                      <a:pt x="506254" y="513404"/>
                    </a:moveTo>
                    <a:lnTo>
                      <a:pt x="508636" y="249087"/>
                    </a:lnTo>
                    <a:lnTo>
                      <a:pt x="246697" y="253848"/>
                    </a:lnTo>
                    <a:cubicBezTo>
                      <a:pt x="245110" y="169232"/>
                      <a:pt x="243522" y="84616"/>
                      <a:pt x="241935" y="0"/>
                    </a:cubicBezTo>
                    <a:lnTo>
                      <a:pt x="0" y="4769"/>
                    </a:lnTo>
                  </a:path>
                </a:pathLst>
              </a:cu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64" name="Group 163"/>
            <p:cNvGrpSpPr/>
            <p:nvPr/>
          </p:nvGrpSpPr>
          <p:grpSpPr>
            <a:xfrm rot="16200000">
              <a:off x="2824885" y="3052996"/>
              <a:ext cx="1027748" cy="1019668"/>
              <a:chOff x="3853814" y="3048945"/>
              <a:chExt cx="1027748" cy="1019668"/>
            </a:xfrm>
          </p:grpSpPr>
          <p:sp>
            <p:nvSpPr>
              <p:cNvPr id="165" name="Isosceles Triangle 154"/>
              <p:cNvSpPr/>
              <p:nvPr/>
            </p:nvSpPr>
            <p:spPr>
              <a:xfrm>
                <a:off x="3853814" y="3048945"/>
                <a:ext cx="508636" cy="513404"/>
              </a:xfrm>
              <a:custGeom>
                <a:avLst/>
                <a:gdLst>
                  <a:gd name="connsiteX0" fmla="*/ 0 w 1295400"/>
                  <a:gd name="connsiteY0" fmla="*/ 901547 h 901547"/>
                  <a:gd name="connsiteX1" fmla="*/ 647700 w 1295400"/>
                  <a:gd name="connsiteY1" fmla="*/ 0 h 901547"/>
                  <a:gd name="connsiteX2" fmla="*/ 1295400 w 1295400"/>
                  <a:gd name="connsiteY2" fmla="*/ 901547 h 901547"/>
                  <a:gd name="connsiteX3" fmla="*/ 0 w 1295400"/>
                  <a:gd name="connsiteY3" fmla="*/ 901547 h 901547"/>
                  <a:gd name="connsiteX0" fmla="*/ 1295400 w 1386840"/>
                  <a:gd name="connsiteY0" fmla="*/ 901547 h 992987"/>
                  <a:gd name="connsiteX1" fmla="*/ 0 w 1386840"/>
                  <a:gd name="connsiteY1" fmla="*/ 901547 h 992987"/>
                  <a:gd name="connsiteX2" fmla="*/ 647700 w 1386840"/>
                  <a:gd name="connsiteY2" fmla="*/ 0 h 992987"/>
                  <a:gd name="connsiteX3" fmla="*/ 1386840 w 1386840"/>
                  <a:gd name="connsiteY3" fmla="*/ 992987 h 992987"/>
                  <a:gd name="connsiteX0" fmla="*/ 3004185 w 3004185"/>
                  <a:gd name="connsiteY0" fmla="*/ 1280160 h 1280160"/>
                  <a:gd name="connsiteX1" fmla="*/ 1708785 w 3004185"/>
                  <a:gd name="connsiteY1" fmla="*/ 1280160 h 1280160"/>
                  <a:gd name="connsiteX2" fmla="*/ 2356485 w 3004185"/>
                  <a:gd name="connsiteY2" fmla="*/ 378613 h 1280160"/>
                  <a:gd name="connsiteX3" fmla="*/ 0 w 3004185"/>
                  <a:gd name="connsiteY3" fmla="*/ 0 h 1280160"/>
                  <a:gd name="connsiteX0" fmla="*/ 3004185 w 3004185"/>
                  <a:gd name="connsiteY0" fmla="*/ 1280160 h 1280160"/>
                  <a:gd name="connsiteX1" fmla="*/ 1708785 w 3004185"/>
                  <a:gd name="connsiteY1" fmla="*/ 1280160 h 1280160"/>
                  <a:gd name="connsiteX2" fmla="*/ 2356485 w 3004185"/>
                  <a:gd name="connsiteY2" fmla="*/ 378613 h 1280160"/>
                  <a:gd name="connsiteX3" fmla="*/ 0 w 3004185"/>
                  <a:gd name="connsiteY3" fmla="*/ 0 h 1280160"/>
                  <a:gd name="connsiteX0" fmla="*/ 3004185 w 3004185"/>
                  <a:gd name="connsiteY0" fmla="*/ 1280160 h 1280160"/>
                  <a:gd name="connsiteX1" fmla="*/ 1708785 w 3004185"/>
                  <a:gd name="connsiteY1" fmla="*/ 1280160 h 1280160"/>
                  <a:gd name="connsiteX2" fmla="*/ 318135 w 3004185"/>
                  <a:gd name="connsiteY2" fmla="*/ 26188 h 1280160"/>
                  <a:gd name="connsiteX3" fmla="*/ 0 w 3004185"/>
                  <a:gd name="connsiteY3" fmla="*/ 0 h 1280160"/>
                  <a:gd name="connsiteX0" fmla="*/ 3004185 w 3004185"/>
                  <a:gd name="connsiteY0" fmla="*/ 1282547 h 1282547"/>
                  <a:gd name="connsiteX1" fmla="*/ 1708785 w 3004185"/>
                  <a:gd name="connsiteY1" fmla="*/ 1282547 h 1282547"/>
                  <a:gd name="connsiteX2" fmla="*/ 260985 w 3004185"/>
                  <a:gd name="connsiteY2" fmla="*/ 0 h 1282547"/>
                  <a:gd name="connsiteX3" fmla="*/ 0 w 3004185"/>
                  <a:gd name="connsiteY3" fmla="*/ 2387 h 1282547"/>
                  <a:gd name="connsiteX0" fmla="*/ 3004185 w 3004185"/>
                  <a:gd name="connsiteY0" fmla="*/ 1282547 h 1282547"/>
                  <a:gd name="connsiteX1" fmla="*/ 251460 w 3004185"/>
                  <a:gd name="connsiteY1" fmla="*/ 282422 h 1282547"/>
                  <a:gd name="connsiteX2" fmla="*/ 260985 w 3004185"/>
                  <a:gd name="connsiteY2" fmla="*/ 0 h 1282547"/>
                  <a:gd name="connsiteX3" fmla="*/ 0 w 3004185"/>
                  <a:gd name="connsiteY3" fmla="*/ 2387 h 1282547"/>
                  <a:gd name="connsiteX0" fmla="*/ 3004185 w 3004185"/>
                  <a:gd name="connsiteY0" fmla="*/ 1282547 h 1282547"/>
                  <a:gd name="connsiteX1" fmla="*/ 251460 w 3004185"/>
                  <a:gd name="connsiteY1" fmla="*/ 282422 h 1282547"/>
                  <a:gd name="connsiteX2" fmla="*/ 260985 w 3004185"/>
                  <a:gd name="connsiteY2" fmla="*/ 0 h 1282547"/>
                  <a:gd name="connsiteX3" fmla="*/ 0 w 3004185"/>
                  <a:gd name="connsiteY3" fmla="*/ 2387 h 1282547"/>
                  <a:gd name="connsiteX0" fmla="*/ 3004185 w 3004185"/>
                  <a:gd name="connsiteY0" fmla="*/ 1282547 h 1282547"/>
                  <a:gd name="connsiteX1" fmla="*/ 251460 w 3004185"/>
                  <a:gd name="connsiteY1" fmla="*/ 282422 h 1282547"/>
                  <a:gd name="connsiteX2" fmla="*/ 260985 w 3004185"/>
                  <a:gd name="connsiteY2" fmla="*/ 0 h 1282547"/>
                  <a:gd name="connsiteX3" fmla="*/ 0 w 3004185"/>
                  <a:gd name="connsiteY3" fmla="*/ 2387 h 1282547"/>
                  <a:gd name="connsiteX0" fmla="*/ 3004185 w 3004185"/>
                  <a:gd name="connsiteY0" fmla="*/ 1282547 h 1282547"/>
                  <a:gd name="connsiteX1" fmla="*/ 251460 w 3004185"/>
                  <a:gd name="connsiteY1" fmla="*/ 282422 h 1282547"/>
                  <a:gd name="connsiteX2" fmla="*/ 260985 w 3004185"/>
                  <a:gd name="connsiteY2" fmla="*/ 0 h 1282547"/>
                  <a:gd name="connsiteX3" fmla="*/ 0 w 3004185"/>
                  <a:gd name="connsiteY3" fmla="*/ 2387 h 1282547"/>
                  <a:gd name="connsiteX0" fmla="*/ 3004185 w 3004185"/>
                  <a:gd name="connsiteY0" fmla="*/ 1282547 h 1282547"/>
                  <a:gd name="connsiteX1" fmla="*/ 251460 w 3004185"/>
                  <a:gd name="connsiteY1" fmla="*/ 282422 h 1282547"/>
                  <a:gd name="connsiteX2" fmla="*/ 260985 w 3004185"/>
                  <a:gd name="connsiteY2" fmla="*/ 0 h 1282547"/>
                  <a:gd name="connsiteX3" fmla="*/ 0 w 3004185"/>
                  <a:gd name="connsiteY3" fmla="*/ 2387 h 1282547"/>
                  <a:gd name="connsiteX0" fmla="*/ 632460 w 632460"/>
                  <a:gd name="connsiteY0" fmla="*/ 625322 h 625322"/>
                  <a:gd name="connsiteX1" fmla="*/ 251460 w 632460"/>
                  <a:gd name="connsiteY1" fmla="*/ 282422 h 625322"/>
                  <a:gd name="connsiteX2" fmla="*/ 260985 w 632460"/>
                  <a:gd name="connsiteY2" fmla="*/ 0 h 625322"/>
                  <a:gd name="connsiteX3" fmla="*/ 0 w 632460"/>
                  <a:gd name="connsiteY3" fmla="*/ 2387 h 625322"/>
                  <a:gd name="connsiteX0" fmla="*/ 632460 w 632460"/>
                  <a:gd name="connsiteY0" fmla="*/ 625322 h 625322"/>
                  <a:gd name="connsiteX1" fmla="*/ 489586 w 632460"/>
                  <a:gd name="connsiteY1" fmla="*/ 244323 h 625322"/>
                  <a:gd name="connsiteX2" fmla="*/ 251460 w 632460"/>
                  <a:gd name="connsiteY2" fmla="*/ 282422 h 625322"/>
                  <a:gd name="connsiteX3" fmla="*/ 260985 w 632460"/>
                  <a:gd name="connsiteY3" fmla="*/ 0 h 625322"/>
                  <a:gd name="connsiteX4" fmla="*/ 0 w 632460"/>
                  <a:gd name="connsiteY4" fmla="*/ 2387 h 625322"/>
                  <a:gd name="connsiteX0" fmla="*/ 632460 w 632460"/>
                  <a:gd name="connsiteY0" fmla="*/ 625322 h 625322"/>
                  <a:gd name="connsiteX1" fmla="*/ 461011 w 632460"/>
                  <a:gd name="connsiteY1" fmla="*/ 196698 h 625322"/>
                  <a:gd name="connsiteX2" fmla="*/ 251460 w 632460"/>
                  <a:gd name="connsiteY2" fmla="*/ 282422 h 625322"/>
                  <a:gd name="connsiteX3" fmla="*/ 260985 w 632460"/>
                  <a:gd name="connsiteY3" fmla="*/ 0 h 625322"/>
                  <a:gd name="connsiteX4" fmla="*/ 0 w 632460"/>
                  <a:gd name="connsiteY4" fmla="*/ 2387 h 625322"/>
                  <a:gd name="connsiteX0" fmla="*/ 632460 w 632460"/>
                  <a:gd name="connsiteY0" fmla="*/ 625322 h 625322"/>
                  <a:gd name="connsiteX1" fmla="*/ 461011 w 632460"/>
                  <a:gd name="connsiteY1" fmla="*/ 196698 h 625322"/>
                  <a:gd name="connsiteX2" fmla="*/ 253841 w 632460"/>
                  <a:gd name="connsiteY2" fmla="*/ 256228 h 625322"/>
                  <a:gd name="connsiteX3" fmla="*/ 260985 w 632460"/>
                  <a:gd name="connsiteY3" fmla="*/ 0 h 625322"/>
                  <a:gd name="connsiteX4" fmla="*/ 0 w 632460"/>
                  <a:gd name="connsiteY4" fmla="*/ 2387 h 625322"/>
                  <a:gd name="connsiteX0" fmla="*/ 632460 w 632460"/>
                  <a:gd name="connsiteY0" fmla="*/ 625322 h 625322"/>
                  <a:gd name="connsiteX1" fmla="*/ 508636 w 632460"/>
                  <a:gd name="connsiteY1" fmla="*/ 246705 h 625322"/>
                  <a:gd name="connsiteX2" fmla="*/ 253841 w 632460"/>
                  <a:gd name="connsiteY2" fmla="*/ 256228 h 625322"/>
                  <a:gd name="connsiteX3" fmla="*/ 260985 w 632460"/>
                  <a:gd name="connsiteY3" fmla="*/ 0 h 625322"/>
                  <a:gd name="connsiteX4" fmla="*/ 0 w 632460"/>
                  <a:gd name="connsiteY4" fmla="*/ 2387 h 625322"/>
                  <a:gd name="connsiteX0" fmla="*/ 506254 w 534028"/>
                  <a:gd name="connsiteY0" fmla="*/ 511022 h 511022"/>
                  <a:gd name="connsiteX1" fmla="*/ 508636 w 534028"/>
                  <a:gd name="connsiteY1" fmla="*/ 246705 h 511022"/>
                  <a:gd name="connsiteX2" fmla="*/ 253841 w 534028"/>
                  <a:gd name="connsiteY2" fmla="*/ 256228 h 511022"/>
                  <a:gd name="connsiteX3" fmla="*/ 260985 w 534028"/>
                  <a:gd name="connsiteY3" fmla="*/ 0 h 511022"/>
                  <a:gd name="connsiteX4" fmla="*/ 0 w 534028"/>
                  <a:gd name="connsiteY4" fmla="*/ 2387 h 511022"/>
                  <a:gd name="connsiteX0" fmla="*/ 506254 w 534028"/>
                  <a:gd name="connsiteY0" fmla="*/ 511022 h 511022"/>
                  <a:gd name="connsiteX1" fmla="*/ 508636 w 534028"/>
                  <a:gd name="connsiteY1" fmla="*/ 246705 h 511022"/>
                  <a:gd name="connsiteX2" fmla="*/ 253841 w 534028"/>
                  <a:gd name="connsiteY2" fmla="*/ 256228 h 511022"/>
                  <a:gd name="connsiteX3" fmla="*/ 260985 w 534028"/>
                  <a:gd name="connsiteY3" fmla="*/ 0 h 511022"/>
                  <a:gd name="connsiteX4" fmla="*/ 0 w 534028"/>
                  <a:gd name="connsiteY4" fmla="*/ 2387 h 511022"/>
                  <a:gd name="connsiteX0" fmla="*/ 506254 w 534028"/>
                  <a:gd name="connsiteY0" fmla="*/ 511022 h 511022"/>
                  <a:gd name="connsiteX1" fmla="*/ 508636 w 534028"/>
                  <a:gd name="connsiteY1" fmla="*/ 246705 h 511022"/>
                  <a:gd name="connsiteX2" fmla="*/ 253841 w 534028"/>
                  <a:gd name="connsiteY2" fmla="*/ 256228 h 511022"/>
                  <a:gd name="connsiteX3" fmla="*/ 260985 w 534028"/>
                  <a:gd name="connsiteY3" fmla="*/ 0 h 511022"/>
                  <a:gd name="connsiteX4" fmla="*/ 0 w 534028"/>
                  <a:gd name="connsiteY4" fmla="*/ 2387 h 511022"/>
                  <a:gd name="connsiteX0" fmla="*/ 506254 w 534028"/>
                  <a:gd name="connsiteY0" fmla="*/ 511022 h 511022"/>
                  <a:gd name="connsiteX1" fmla="*/ 508636 w 534028"/>
                  <a:gd name="connsiteY1" fmla="*/ 246705 h 511022"/>
                  <a:gd name="connsiteX2" fmla="*/ 253841 w 534028"/>
                  <a:gd name="connsiteY2" fmla="*/ 256228 h 511022"/>
                  <a:gd name="connsiteX3" fmla="*/ 260985 w 534028"/>
                  <a:gd name="connsiteY3" fmla="*/ 0 h 511022"/>
                  <a:gd name="connsiteX4" fmla="*/ 0 w 534028"/>
                  <a:gd name="connsiteY4" fmla="*/ 2387 h 511022"/>
                  <a:gd name="connsiteX0" fmla="*/ 506254 w 547797"/>
                  <a:gd name="connsiteY0" fmla="*/ 511022 h 511022"/>
                  <a:gd name="connsiteX1" fmla="*/ 508636 w 547797"/>
                  <a:gd name="connsiteY1" fmla="*/ 246705 h 511022"/>
                  <a:gd name="connsiteX2" fmla="*/ 253841 w 547797"/>
                  <a:gd name="connsiteY2" fmla="*/ 256228 h 511022"/>
                  <a:gd name="connsiteX3" fmla="*/ 260985 w 547797"/>
                  <a:gd name="connsiteY3" fmla="*/ 0 h 511022"/>
                  <a:gd name="connsiteX4" fmla="*/ 0 w 547797"/>
                  <a:gd name="connsiteY4" fmla="*/ 2387 h 511022"/>
                  <a:gd name="connsiteX0" fmla="*/ 506254 w 547797"/>
                  <a:gd name="connsiteY0" fmla="*/ 511022 h 511022"/>
                  <a:gd name="connsiteX1" fmla="*/ 508636 w 547797"/>
                  <a:gd name="connsiteY1" fmla="*/ 246705 h 511022"/>
                  <a:gd name="connsiteX2" fmla="*/ 253841 w 547797"/>
                  <a:gd name="connsiteY2" fmla="*/ 256228 h 511022"/>
                  <a:gd name="connsiteX3" fmla="*/ 260985 w 547797"/>
                  <a:gd name="connsiteY3" fmla="*/ 0 h 511022"/>
                  <a:gd name="connsiteX4" fmla="*/ 0 w 547797"/>
                  <a:gd name="connsiteY4" fmla="*/ 2387 h 511022"/>
                  <a:gd name="connsiteX0" fmla="*/ 506254 w 547797"/>
                  <a:gd name="connsiteY0" fmla="*/ 511022 h 511022"/>
                  <a:gd name="connsiteX1" fmla="*/ 508636 w 547797"/>
                  <a:gd name="connsiteY1" fmla="*/ 246705 h 511022"/>
                  <a:gd name="connsiteX2" fmla="*/ 253841 w 547797"/>
                  <a:gd name="connsiteY2" fmla="*/ 256228 h 511022"/>
                  <a:gd name="connsiteX3" fmla="*/ 260985 w 547797"/>
                  <a:gd name="connsiteY3" fmla="*/ 0 h 511022"/>
                  <a:gd name="connsiteX4" fmla="*/ 0 w 547797"/>
                  <a:gd name="connsiteY4" fmla="*/ 2387 h 511022"/>
                  <a:gd name="connsiteX0" fmla="*/ 506254 w 508636"/>
                  <a:gd name="connsiteY0" fmla="*/ 511022 h 511022"/>
                  <a:gd name="connsiteX1" fmla="*/ 508636 w 508636"/>
                  <a:gd name="connsiteY1" fmla="*/ 246705 h 511022"/>
                  <a:gd name="connsiteX2" fmla="*/ 253841 w 508636"/>
                  <a:gd name="connsiteY2" fmla="*/ 256228 h 511022"/>
                  <a:gd name="connsiteX3" fmla="*/ 260985 w 508636"/>
                  <a:gd name="connsiteY3" fmla="*/ 0 h 511022"/>
                  <a:gd name="connsiteX4" fmla="*/ 0 w 508636"/>
                  <a:gd name="connsiteY4" fmla="*/ 2387 h 511022"/>
                  <a:gd name="connsiteX0" fmla="*/ 506254 w 508636"/>
                  <a:gd name="connsiteY0" fmla="*/ 511022 h 511022"/>
                  <a:gd name="connsiteX1" fmla="*/ 508636 w 508636"/>
                  <a:gd name="connsiteY1" fmla="*/ 246705 h 511022"/>
                  <a:gd name="connsiteX2" fmla="*/ 253841 w 508636"/>
                  <a:gd name="connsiteY2" fmla="*/ 256228 h 511022"/>
                  <a:gd name="connsiteX3" fmla="*/ 234791 w 508636"/>
                  <a:gd name="connsiteY3" fmla="*/ 0 h 511022"/>
                  <a:gd name="connsiteX4" fmla="*/ 0 w 508636"/>
                  <a:gd name="connsiteY4" fmla="*/ 2387 h 511022"/>
                  <a:gd name="connsiteX0" fmla="*/ 506254 w 508636"/>
                  <a:gd name="connsiteY0" fmla="*/ 513404 h 513404"/>
                  <a:gd name="connsiteX1" fmla="*/ 508636 w 508636"/>
                  <a:gd name="connsiteY1" fmla="*/ 249087 h 513404"/>
                  <a:gd name="connsiteX2" fmla="*/ 253841 w 508636"/>
                  <a:gd name="connsiteY2" fmla="*/ 258610 h 513404"/>
                  <a:gd name="connsiteX3" fmla="*/ 241935 w 508636"/>
                  <a:gd name="connsiteY3" fmla="*/ 0 h 513404"/>
                  <a:gd name="connsiteX4" fmla="*/ 0 w 508636"/>
                  <a:gd name="connsiteY4" fmla="*/ 4769 h 513404"/>
                  <a:gd name="connsiteX0" fmla="*/ 506254 w 508636"/>
                  <a:gd name="connsiteY0" fmla="*/ 513404 h 513404"/>
                  <a:gd name="connsiteX1" fmla="*/ 508636 w 508636"/>
                  <a:gd name="connsiteY1" fmla="*/ 249087 h 513404"/>
                  <a:gd name="connsiteX2" fmla="*/ 246697 w 508636"/>
                  <a:gd name="connsiteY2" fmla="*/ 253848 h 513404"/>
                  <a:gd name="connsiteX3" fmla="*/ 241935 w 508636"/>
                  <a:gd name="connsiteY3" fmla="*/ 0 h 513404"/>
                  <a:gd name="connsiteX4" fmla="*/ 0 w 508636"/>
                  <a:gd name="connsiteY4" fmla="*/ 4769 h 513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8636" h="513404">
                    <a:moveTo>
                      <a:pt x="506254" y="513404"/>
                    </a:moveTo>
                    <a:lnTo>
                      <a:pt x="508636" y="249087"/>
                    </a:lnTo>
                    <a:lnTo>
                      <a:pt x="246697" y="253848"/>
                    </a:lnTo>
                    <a:cubicBezTo>
                      <a:pt x="245110" y="169232"/>
                      <a:pt x="243522" y="84616"/>
                      <a:pt x="241935" y="0"/>
                    </a:cubicBezTo>
                    <a:lnTo>
                      <a:pt x="0" y="4769"/>
                    </a:lnTo>
                  </a:path>
                </a:pathLst>
              </a:cu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6" name="Isosceles Triangle 154"/>
              <p:cNvSpPr/>
              <p:nvPr/>
            </p:nvSpPr>
            <p:spPr>
              <a:xfrm>
                <a:off x="4372926" y="3555209"/>
                <a:ext cx="508636" cy="513404"/>
              </a:xfrm>
              <a:custGeom>
                <a:avLst/>
                <a:gdLst>
                  <a:gd name="connsiteX0" fmla="*/ 0 w 1295400"/>
                  <a:gd name="connsiteY0" fmla="*/ 901547 h 901547"/>
                  <a:gd name="connsiteX1" fmla="*/ 647700 w 1295400"/>
                  <a:gd name="connsiteY1" fmla="*/ 0 h 901547"/>
                  <a:gd name="connsiteX2" fmla="*/ 1295400 w 1295400"/>
                  <a:gd name="connsiteY2" fmla="*/ 901547 h 901547"/>
                  <a:gd name="connsiteX3" fmla="*/ 0 w 1295400"/>
                  <a:gd name="connsiteY3" fmla="*/ 901547 h 901547"/>
                  <a:gd name="connsiteX0" fmla="*/ 1295400 w 1386840"/>
                  <a:gd name="connsiteY0" fmla="*/ 901547 h 992987"/>
                  <a:gd name="connsiteX1" fmla="*/ 0 w 1386840"/>
                  <a:gd name="connsiteY1" fmla="*/ 901547 h 992987"/>
                  <a:gd name="connsiteX2" fmla="*/ 647700 w 1386840"/>
                  <a:gd name="connsiteY2" fmla="*/ 0 h 992987"/>
                  <a:gd name="connsiteX3" fmla="*/ 1386840 w 1386840"/>
                  <a:gd name="connsiteY3" fmla="*/ 992987 h 992987"/>
                  <a:gd name="connsiteX0" fmla="*/ 3004185 w 3004185"/>
                  <a:gd name="connsiteY0" fmla="*/ 1280160 h 1280160"/>
                  <a:gd name="connsiteX1" fmla="*/ 1708785 w 3004185"/>
                  <a:gd name="connsiteY1" fmla="*/ 1280160 h 1280160"/>
                  <a:gd name="connsiteX2" fmla="*/ 2356485 w 3004185"/>
                  <a:gd name="connsiteY2" fmla="*/ 378613 h 1280160"/>
                  <a:gd name="connsiteX3" fmla="*/ 0 w 3004185"/>
                  <a:gd name="connsiteY3" fmla="*/ 0 h 1280160"/>
                  <a:gd name="connsiteX0" fmla="*/ 3004185 w 3004185"/>
                  <a:gd name="connsiteY0" fmla="*/ 1280160 h 1280160"/>
                  <a:gd name="connsiteX1" fmla="*/ 1708785 w 3004185"/>
                  <a:gd name="connsiteY1" fmla="*/ 1280160 h 1280160"/>
                  <a:gd name="connsiteX2" fmla="*/ 2356485 w 3004185"/>
                  <a:gd name="connsiteY2" fmla="*/ 378613 h 1280160"/>
                  <a:gd name="connsiteX3" fmla="*/ 0 w 3004185"/>
                  <a:gd name="connsiteY3" fmla="*/ 0 h 1280160"/>
                  <a:gd name="connsiteX0" fmla="*/ 3004185 w 3004185"/>
                  <a:gd name="connsiteY0" fmla="*/ 1280160 h 1280160"/>
                  <a:gd name="connsiteX1" fmla="*/ 1708785 w 3004185"/>
                  <a:gd name="connsiteY1" fmla="*/ 1280160 h 1280160"/>
                  <a:gd name="connsiteX2" fmla="*/ 318135 w 3004185"/>
                  <a:gd name="connsiteY2" fmla="*/ 26188 h 1280160"/>
                  <a:gd name="connsiteX3" fmla="*/ 0 w 3004185"/>
                  <a:gd name="connsiteY3" fmla="*/ 0 h 1280160"/>
                  <a:gd name="connsiteX0" fmla="*/ 3004185 w 3004185"/>
                  <a:gd name="connsiteY0" fmla="*/ 1282547 h 1282547"/>
                  <a:gd name="connsiteX1" fmla="*/ 1708785 w 3004185"/>
                  <a:gd name="connsiteY1" fmla="*/ 1282547 h 1282547"/>
                  <a:gd name="connsiteX2" fmla="*/ 260985 w 3004185"/>
                  <a:gd name="connsiteY2" fmla="*/ 0 h 1282547"/>
                  <a:gd name="connsiteX3" fmla="*/ 0 w 3004185"/>
                  <a:gd name="connsiteY3" fmla="*/ 2387 h 1282547"/>
                  <a:gd name="connsiteX0" fmla="*/ 3004185 w 3004185"/>
                  <a:gd name="connsiteY0" fmla="*/ 1282547 h 1282547"/>
                  <a:gd name="connsiteX1" fmla="*/ 251460 w 3004185"/>
                  <a:gd name="connsiteY1" fmla="*/ 282422 h 1282547"/>
                  <a:gd name="connsiteX2" fmla="*/ 260985 w 3004185"/>
                  <a:gd name="connsiteY2" fmla="*/ 0 h 1282547"/>
                  <a:gd name="connsiteX3" fmla="*/ 0 w 3004185"/>
                  <a:gd name="connsiteY3" fmla="*/ 2387 h 1282547"/>
                  <a:gd name="connsiteX0" fmla="*/ 3004185 w 3004185"/>
                  <a:gd name="connsiteY0" fmla="*/ 1282547 h 1282547"/>
                  <a:gd name="connsiteX1" fmla="*/ 251460 w 3004185"/>
                  <a:gd name="connsiteY1" fmla="*/ 282422 h 1282547"/>
                  <a:gd name="connsiteX2" fmla="*/ 260985 w 3004185"/>
                  <a:gd name="connsiteY2" fmla="*/ 0 h 1282547"/>
                  <a:gd name="connsiteX3" fmla="*/ 0 w 3004185"/>
                  <a:gd name="connsiteY3" fmla="*/ 2387 h 1282547"/>
                  <a:gd name="connsiteX0" fmla="*/ 3004185 w 3004185"/>
                  <a:gd name="connsiteY0" fmla="*/ 1282547 h 1282547"/>
                  <a:gd name="connsiteX1" fmla="*/ 251460 w 3004185"/>
                  <a:gd name="connsiteY1" fmla="*/ 282422 h 1282547"/>
                  <a:gd name="connsiteX2" fmla="*/ 260985 w 3004185"/>
                  <a:gd name="connsiteY2" fmla="*/ 0 h 1282547"/>
                  <a:gd name="connsiteX3" fmla="*/ 0 w 3004185"/>
                  <a:gd name="connsiteY3" fmla="*/ 2387 h 1282547"/>
                  <a:gd name="connsiteX0" fmla="*/ 3004185 w 3004185"/>
                  <a:gd name="connsiteY0" fmla="*/ 1282547 h 1282547"/>
                  <a:gd name="connsiteX1" fmla="*/ 251460 w 3004185"/>
                  <a:gd name="connsiteY1" fmla="*/ 282422 h 1282547"/>
                  <a:gd name="connsiteX2" fmla="*/ 260985 w 3004185"/>
                  <a:gd name="connsiteY2" fmla="*/ 0 h 1282547"/>
                  <a:gd name="connsiteX3" fmla="*/ 0 w 3004185"/>
                  <a:gd name="connsiteY3" fmla="*/ 2387 h 1282547"/>
                  <a:gd name="connsiteX0" fmla="*/ 3004185 w 3004185"/>
                  <a:gd name="connsiteY0" fmla="*/ 1282547 h 1282547"/>
                  <a:gd name="connsiteX1" fmla="*/ 251460 w 3004185"/>
                  <a:gd name="connsiteY1" fmla="*/ 282422 h 1282547"/>
                  <a:gd name="connsiteX2" fmla="*/ 260985 w 3004185"/>
                  <a:gd name="connsiteY2" fmla="*/ 0 h 1282547"/>
                  <a:gd name="connsiteX3" fmla="*/ 0 w 3004185"/>
                  <a:gd name="connsiteY3" fmla="*/ 2387 h 1282547"/>
                  <a:gd name="connsiteX0" fmla="*/ 632460 w 632460"/>
                  <a:gd name="connsiteY0" fmla="*/ 625322 h 625322"/>
                  <a:gd name="connsiteX1" fmla="*/ 251460 w 632460"/>
                  <a:gd name="connsiteY1" fmla="*/ 282422 h 625322"/>
                  <a:gd name="connsiteX2" fmla="*/ 260985 w 632460"/>
                  <a:gd name="connsiteY2" fmla="*/ 0 h 625322"/>
                  <a:gd name="connsiteX3" fmla="*/ 0 w 632460"/>
                  <a:gd name="connsiteY3" fmla="*/ 2387 h 625322"/>
                  <a:gd name="connsiteX0" fmla="*/ 632460 w 632460"/>
                  <a:gd name="connsiteY0" fmla="*/ 625322 h 625322"/>
                  <a:gd name="connsiteX1" fmla="*/ 489586 w 632460"/>
                  <a:gd name="connsiteY1" fmla="*/ 244323 h 625322"/>
                  <a:gd name="connsiteX2" fmla="*/ 251460 w 632460"/>
                  <a:gd name="connsiteY2" fmla="*/ 282422 h 625322"/>
                  <a:gd name="connsiteX3" fmla="*/ 260985 w 632460"/>
                  <a:gd name="connsiteY3" fmla="*/ 0 h 625322"/>
                  <a:gd name="connsiteX4" fmla="*/ 0 w 632460"/>
                  <a:gd name="connsiteY4" fmla="*/ 2387 h 625322"/>
                  <a:gd name="connsiteX0" fmla="*/ 632460 w 632460"/>
                  <a:gd name="connsiteY0" fmla="*/ 625322 h 625322"/>
                  <a:gd name="connsiteX1" fmla="*/ 461011 w 632460"/>
                  <a:gd name="connsiteY1" fmla="*/ 196698 h 625322"/>
                  <a:gd name="connsiteX2" fmla="*/ 251460 w 632460"/>
                  <a:gd name="connsiteY2" fmla="*/ 282422 h 625322"/>
                  <a:gd name="connsiteX3" fmla="*/ 260985 w 632460"/>
                  <a:gd name="connsiteY3" fmla="*/ 0 h 625322"/>
                  <a:gd name="connsiteX4" fmla="*/ 0 w 632460"/>
                  <a:gd name="connsiteY4" fmla="*/ 2387 h 625322"/>
                  <a:gd name="connsiteX0" fmla="*/ 632460 w 632460"/>
                  <a:gd name="connsiteY0" fmla="*/ 625322 h 625322"/>
                  <a:gd name="connsiteX1" fmla="*/ 461011 w 632460"/>
                  <a:gd name="connsiteY1" fmla="*/ 196698 h 625322"/>
                  <a:gd name="connsiteX2" fmla="*/ 253841 w 632460"/>
                  <a:gd name="connsiteY2" fmla="*/ 256228 h 625322"/>
                  <a:gd name="connsiteX3" fmla="*/ 260985 w 632460"/>
                  <a:gd name="connsiteY3" fmla="*/ 0 h 625322"/>
                  <a:gd name="connsiteX4" fmla="*/ 0 w 632460"/>
                  <a:gd name="connsiteY4" fmla="*/ 2387 h 625322"/>
                  <a:gd name="connsiteX0" fmla="*/ 632460 w 632460"/>
                  <a:gd name="connsiteY0" fmla="*/ 625322 h 625322"/>
                  <a:gd name="connsiteX1" fmla="*/ 508636 w 632460"/>
                  <a:gd name="connsiteY1" fmla="*/ 246705 h 625322"/>
                  <a:gd name="connsiteX2" fmla="*/ 253841 w 632460"/>
                  <a:gd name="connsiteY2" fmla="*/ 256228 h 625322"/>
                  <a:gd name="connsiteX3" fmla="*/ 260985 w 632460"/>
                  <a:gd name="connsiteY3" fmla="*/ 0 h 625322"/>
                  <a:gd name="connsiteX4" fmla="*/ 0 w 632460"/>
                  <a:gd name="connsiteY4" fmla="*/ 2387 h 625322"/>
                  <a:gd name="connsiteX0" fmla="*/ 506254 w 534028"/>
                  <a:gd name="connsiteY0" fmla="*/ 511022 h 511022"/>
                  <a:gd name="connsiteX1" fmla="*/ 508636 w 534028"/>
                  <a:gd name="connsiteY1" fmla="*/ 246705 h 511022"/>
                  <a:gd name="connsiteX2" fmla="*/ 253841 w 534028"/>
                  <a:gd name="connsiteY2" fmla="*/ 256228 h 511022"/>
                  <a:gd name="connsiteX3" fmla="*/ 260985 w 534028"/>
                  <a:gd name="connsiteY3" fmla="*/ 0 h 511022"/>
                  <a:gd name="connsiteX4" fmla="*/ 0 w 534028"/>
                  <a:gd name="connsiteY4" fmla="*/ 2387 h 511022"/>
                  <a:gd name="connsiteX0" fmla="*/ 506254 w 534028"/>
                  <a:gd name="connsiteY0" fmla="*/ 511022 h 511022"/>
                  <a:gd name="connsiteX1" fmla="*/ 508636 w 534028"/>
                  <a:gd name="connsiteY1" fmla="*/ 246705 h 511022"/>
                  <a:gd name="connsiteX2" fmla="*/ 253841 w 534028"/>
                  <a:gd name="connsiteY2" fmla="*/ 256228 h 511022"/>
                  <a:gd name="connsiteX3" fmla="*/ 260985 w 534028"/>
                  <a:gd name="connsiteY3" fmla="*/ 0 h 511022"/>
                  <a:gd name="connsiteX4" fmla="*/ 0 w 534028"/>
                  <a:gd name="connsiteY4" fmla="*/ 2387 h 511022"/>
                  <a:gd name="connsiteX0" fmla="*/ 506254 w 534028"/>
                  <a:gd name="connsiteY0" fmla="*/ 511022 h 511022"/>
                  <a:gd name="connsiteX1" fmla="*/ 508636 w 534028"/>
                  <a:gd name="connsiteY1" fmla="*/ 246705 h 511022"/>
                  <a:gd name="connsiteX2" fmla="*/ 253841 w 534028"/>
                  <a:gd name="connsiteY2" fmla="*/ 256228 h 511022"/>
                  <a:gd name="connsiteX3" fmla="*/ 260985 w 534028"/>
                  <a:gd name="connsiteY3" fmla="*/ 0 h 511022"/>
                  <a:gd name="connsiteX4" fmla="*/ 0 w 534028"/>
                  <a:gd name="connsiteY4" fmla="*/ 2387 h 511022"/>
                  <a:gd name="connsiteX0" fmla="*/ 506254 w 534028"/>
                  <a:gd name="connsiteY0" fmla="*/ 511022 h 511022"/>
                  <a:gd name="connsiteX1" fmla="*/ 508636 w 534028"/>
                  <a:gd name="connsiteY1" fmla="*/ 246705 h 511022"/>
                  <a:gd name="connsiteX2" fmla="*/ 253841 w 534028"/>
                  <a:gd name="connsiteY2" fmla="*/ 256228 h 511022"/>
                  <a:gd name="connsiteX3" fmla="*/ 260985 w 534028"/>
                  <a:gd name="connsiteY3" fmla="*/ 0 h 511022"/>
                  <a:gd name="connsiteX4" fmla="*/ 0 w 534028"/>
                  <a:gd name="connsiteY4" fmla="*/ 2387 h 511022"/>
                  <a:gd name="connsiteX0" fmla="*/ 506254 w 547797"/>
                  <a:gd name="connsiteY0" fmla="*/ 511022 h 511022"/>
                  <a:gd name="connsiteX1" fmla="*/ 508636 w 547797"/>
                  <a:gd name="connsiteY1" fmla="*/ 246705 h 511022"/>
                  <a:gd name="connsiteX2" fmla="*/ 253841 w 547797"/>
                  <a:gd name="connsiteY2" fmla="*/ 256228 h 511022"/>
                  <a:gd name="connsiteX3" fmla="*/ 260985 w 547797"/>
                  <a:gd name="connsiteY3" fmla="*/ 0 h 511022"/>
                  <a:gd name="connsiteX4" fmla="*/ 0 w 547797"/>
                  <a:gd name="connsiteY4" fmla="*/ 2387 h 511022"/>
                  <a:gd name="connsiteX0" fmla="*/ 506254 w 547797"/>
                  <a:gd name="connsiteY0" fmla="*/ 511022 h 511022"/>
                  <a:gd name="connsiteX1" fmla="*/ 508636 w 547797"/>
                  <a:gd name="connsiteY1" fmla="*/ 246705 h 511022"/>
                  <a:gd name="connsiteX2" fmla="*/ 253841 w 547797"/>
                  <a:gd name="connsiteY2" fmla="*/ 256228 h 511022"/>
                  <a:gd name="connsiteX3" fmla="*/ 260985 w 547797"/>
                  <a:gd name="connsiteY3" fmla="*/ 0 h 511022"/>
                  <a:gd name="connsiteX4" fmla="*/ 0 w 547797"/>
                  <a:gd name="connsiteY4" fmla="*/ 2387 h 511022"/>
                  <a:gd name="connsiteX0" fmla="*/ 506254 w 547797"/>
                  <a:gd name="connsiteY0" fmla="*/ 511022 h 511022"/>
                  <a:gd name="connsiteX1" fmla="*/ 508636 w 547797"/>
                  <a:gd name="connsiteY1" fmla="*/ 246705 h 511022"/>
                  <a:gd name="connsiteX2" fmla="*/ 253841 w 547797"/>
                  <a:gd name="connsiteY2" fmla="*/ 256228 h 511022"/>
                  <a:gd name="connsiteX3" fmla="*/ 260985 w 547797"/>
                  <a:gd name="connsiteY3" fmla="*/ 0 h 511022"/>
                  <a:gd name="connsiteX4" fmla="*/ 0 w 547797"/>
                  <a:gd name="connsiteY4" fmla="*/ 2387 h 511022"/>
                  <a:gd name="connsiteX0" fmla="*/ 506254 w 508636"/>
                  <a:gd name="connsiteY0" fmla="*/ 511022 h 511022"/>
                  <a:gd name="connsiteX1" fmla="*/ 508636 w 508636"/>
                  <a:gd name="connsiteY1" fmla="*/ 246705 h 511022"/>
                  <a:gd name="connsiteX2" fmla="*/ 253841 w 508636"/>
                  <a:gd name="connsiteY2" fmla="*/ 256228 h 511022"/>
                  <a:gd name="connsiteX3" fmla="*/ 260985 w 508636"/>
                  <a:gd name="connsiteY3" fmla="*/ 0 h 511022"/>
                  <a:gd name="connsiteX4" fmla="*/ 0 w 508636"/>
                  <a:gd name="connsiteY4" fmla="*/ 2387 h 511022"/>
                  <a:gd name="connsiteX0" fmla="*/ 506254 w 508636"/>
                  <a:gd name="connsiteY0" fmla="*/ 511022 h 511022"/>
                  <a:gd name="connsiteX1" fmla="*/ 508636 w 508636"/>
                  <a:gd name="connsiteY1" fmla="*/ 246705 h 511022"/>
                  <a:gd name="connsiteX2" fmla="*/ 253841 w 508636"/>
                  <a:gd name="connsiteY2" fmla="*/ 256228 h 511022"/>
                  <a:gd name="connsiteX3" fmla="*/ 234791 w 508636"/>
                  <a:gd name="connsiteY3" fmla="*/ 0 h 511022"/>
                  <a:gd name="connsiteX4" fmla="*/ 0 w 508636"/>
                  <a:gd name="connsiteY4" fmla="*/ 2387 h 511022"/>
                  <a:gd name="connsiteX0" fmla="*/ 506254 w 508636"/>
                  <a:gd name="connsiteY0" fmla="*/ 513404 h 513404"/>
                  <a:gd name="connsiteX1" fmla="*/ 508636 w 508636"/>
                  <a:gd name="connsiteY1" fmla="*/ 249087 h 513404"/>
                  <a:gd name="connsiteX2" fmla="*/ 253841 w 508636"/>
                  <a:gd name="connsiteY2" fmla="*/ 258610 h 513404"/>
                  <a:gd name="connsiteX3" fmla="*/ 241935 w 508636"/>
                  <a:gd name="connsiteY3" fmla="*/ 0 h 513404"/>
                  <a:gd name="connsiteX4" fmla="*/ 0 w 508636"/>
                  <a:gd name="connsiteY4" fmla="*/ 4769 h 513404"/>
                  <a:gd name="connsiteX0" fmla="*/ 506254 w 508636"/>
                  <a:gd name="connsiteY0" fmla="*/ 513404 h 513404"/>
                  <a:gd name="connsiteX1" fmla="*/ 508636 w 508636"/>
                  <a:gd name="connsiteY1" fmla="*/ 249087 h 513404"/>
                  <a:gd name="connsiteX2" fmla="*/ 246697 w 508636"/>
                  <a:gd name="connsiteY2" fmla="*/ 253848 h 513404"/>
                  <a:gd name="connsiteX3" fmla="*/ 241935 w 508636"/>
                  <a:gd name="connsiteY3" fmla="*/ 0 h 513404"/>
                  <a:gd name="connsiteX4" fmla="*/ 0 w 508636"/>
                  <a:gd name="connsiteY4" fmla="*/ 4769 h 513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8636" h="513404">
                    <a:moveTo>
                      <a:pt x="506254" y="513404"/>
                    </a:moveTo>
                    <a:lnTo>
                      <a:pt x="508636" y="249087"/>
                    </a:lnTo>
                    <a:lnTo>
                      <a:pt x="246697" y="253848"/>
                    </a:lnTo>
                    <a:cubicBezTo>
                      <a:pt x="245110" y="169232"/>
                      <a:pt x="243522" y="84616"/>
                      <a:pt x="241935" y="0"/>
                    </a:cubicBezTo>
                    <a:lnTo>
                      <a:pt x="0" y="4769"/>
                    </a:lnTo>
                  </a:path>
                </a:pathLst>
              </a:cu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49949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Local 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forbid worm holes the scaffold design should not allow distant links</a:t>
            </a:r>
          </a:p>
          <a:p>
            <a:r>
              <a:rPr lang="en-US" dirty="0" smtClean="0"/>
              <a:t>Each GRS rule applies only locally</a:t>
            </a:r>
          </a:p>
          <a:p>
            <a:r>
              <a:rPr lang="en-US" dirty="0" smtClean="0"/>
              <a:t>All GRSs operate independently and asynchronously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9BD33-DB82-4151-B7DF-3AFCC5634E01}" type="datetime1">
              <a:rPr lang="en-US" smtClean="0"/>
              <a:t>2/15/2018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Oyts – Buld a Universe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45A22-ED4C-433E-9135-9E45A11B5C83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028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obligatory intro joke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905000" y="1219200"/>
            <a:ext cx="5867400" cy="5029200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Universe </a:t>
            </a:r>
            <a:r>
              <a:rPr lang="en-US" dirty="0"/>
              <a:t>[</a:t>
            </a:r>
            <a:r>
              <a:rPr lang="en-US" b="1" dirty="0" err="1" smtClean="0"/>
              <a:t>yoo</a:t>
            </a:r>
            <a:r>
              <a:rPr lang="en-US" dirty="0" smtClean="0"/>
              <a:t>-n</a:t>
            </a:r>
            <a:r>
              <a:rPr lang="en-US" i="1" dirty="0" smtClean="0"/>
              <a:t>ee</a:t>
            </a:r>
            <a:r>
              <a:rPr lang="en-US" dirty="0" smtClean="0"/>
              <a:t>-</a:t>
            </a:r>
            <a:r>
              <a:rPr lang="en-US" dirty="0" err="1" smtClean="0"/>
              <a:t>vurs</a:t>
            </a:r>
            <a:r>
              <a:rPr lang="en-US" dirty="0"/>
              <a:t>] </a:t>
            </a:r>
            <a:r>
              <a:rPr lang="en-US" dirty="0" smtClean="0"/>
              <a:t>noun 1. A one-stanza hymn </a:t>
            </a:r>
            <a:r>
              <a:rPr lang="en-US" sz="2400" dirty="0" smtClean="0"/>
              <a:t>(or herm for the PC)</a:t>
            </a:r>
            <a:endParaRPr lang="en-US" sz="24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87D09-AA71-48DE-99E8-BFAB4DB5BB64}" type="datetime1">
              <a:rPr lang="en-US" smtClean="0"/>
              <a:t>2/15/2018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Oyts – Buld a Universe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45A22-ED4C-433E-9135-9E45A11B5C8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60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Segue to </a:t>
            </a:r>
            <a:r>
              <a:rPr lang="en-US" smtClean="0"/>
              <a:t>Our Universe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That’s it for defining oyts</a:t>
            </a:r>
          </a:p>
          <a:p>
            <a:pPr lvl="1"/>
            <a:r>
              <a:rPr lang="en-US" dirty="0" smtClean="0"/>
              <a:t>Confusing perhaps, </a:t>
            </a:r>
            <a:r>
              <a:rPr lang="en-US" dirty="0"/>
              <a:t>but </a:t>
            </a:r>
            <a:r>
              <a:rPr lang="en-US" dirty="0" smtClean="0"/>
              <a:t>no controversy (There is also a description of GRS operation in terms of h-oyts)</a:t>
            </a:r>
          </a:p>
          <a:p>
            <a:endParaRPr lang="en-US" dirty="0"/>
          </a:p>
          <a:p>
            <a:r>
              <a:rPr lang="en-US" dirty="0" smtClean="0"/>
              <a:t>Now let’s speculate on how a Designer might have defined an oyts scaffold for our universe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9BD33-DB82-4151-B7DF-3AFCC5634E01}" type="datetime1">
              <a:rPr lang="en-US" smtClean="0"/>
              <a:t>2/15/2018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Oyts – Buld a Universe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45A22-ED4C-433E-9135-9E45A11B5C83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267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Light is Waves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Electrical and magnetic vectors at each point in space (E &amp; M)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GRS continuously transforms the vectors based on neighbors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9BD33-DB82-4151-B7DF-3AFCC5634E01}" type="datetime1">
              <a:rPr lang="en-US" smtClean="0"/>
              <a:t>2/15/2018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Oyts – </a:t>
            </a:r>
            <a:r>
              <a:rPr lang="en-US" dirty="0" err="1" smtClean="0"/>
              <a:t>Buld</a:t>
            </a:r>
            <a:r>
              <a:rPr lang="en-US" dirty="0" smtClean="0"/>
              <a:t> a Universe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45A22-ED4C-433E-9135-9E45A11B5C83}" type="slidenum">
              <a:rPr lang="en-US" smtClean="0"/>
              <a:pPr/>
              <a:t>21</a:t>
            </a:fld>
            <a:endParaRPr lang="en-US" dirty="0"/>
          </a:p>
        </p:txBody>
      </p:sp>
      <p:grpSp>
        <p:nvGrpSpPr>
          <p:cNvPr id="20" name="Group 19"/>
          <p:cNvGrpSpPr/>
          <p:nvPr/>
        </p:nvGrpSpPr>
        <p:grpSpPr>
          <a:xfrm>
            <a:off x="1437881" y="3352800"/>
            <a:ext cx="5724919" cy="1200318"/>
            <a:chOff x="675881" y="4724400"/>
            <a:chExt cx="5724919" cy="1200318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99635" y="4724400"/>
              <a:ext cx="4401165" cy="1200318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675881" y="5139893"/>
              <a:ext cx="12291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space layer</a:t>
              </a:r>
              <a:endParaRPr lang="en-US" dirty="0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1148251" y="2286000"/>
            <a:ext cx="5834189" cy="950464"/>
            <a:chOff x="386251" y="3810000"/>
            <a:chExt cx="5834189" cy="950464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057400" y="3810000"/>
              <a:ext cx="4163040" cy="950464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386251" y="4100566"/>
              <a:ext cx="15187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magnetic field</a:t>
              </a:r>
              <a:endParaRPr lang="en-US" dirty="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326568" y="2761114"/>
            <a:ext cx="5836231" cy="1067035"/>
            <a:chOff x="564568" y="4343400"/>
            <a:chExt cx="5836231" cy="1067035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99634" y="4343400"/>
              <a:ext cx="4401165" cy="1067035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564568" y="4692251"/>
              <a:ext cx="13404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electric field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187305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 &amp; M Fields Drive </a:t>
            </a:r>
            <a:r>
              <a:rPr lang="en-US" dirty="0"/>
              <a:t>E</a:t>
            </a:r>
            <a:r>
              <a:rPr lang="en-US" dirty="0" smtClean="0"/>
              <a:t>ach Other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9BD33-DB82-4151-B7DF-3AFCC5634E01}" type="datetime1">
              <a:rPr lang="en-US" smtClean="0"/>
              <a:t>2/15/2018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Oyts – Buld a Universe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45A22-ED4C-433E-9135-9E45A11B5C83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1028" name="Picture 4" descr="http://mriphysics.github.io/images/HzDipole_3D_quiver_inclE_zoom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71600" y="1266825"/>
            <a:ext cx="6172431" cy="5076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2846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Photons are Waves/Electrons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Electron-ness, and nucleon-ness are also layers of vectors</a:t>
            </a:r>
          </a:p>
          <a:p>
            <a:r>
              <a:rPr lang="en-US" u="sng" dirty="0" smtClean="0"/>
              <a:t>Photon is transfer from E/M to electron</a:t>
            </a:r>
            <a:r>
              <a:rPr lang="en-US" dirty="0" smtClean="0"/>
              <a:t> 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ome energy (amplitude) from E/M</a:t>
            </a:r>
            <a:r>
              <a:rPr lang="en-US" dirty="0"/>
              <a:t> </a:t>
            </a:r>
            <a:r>
              <a:rPr lang="en-US" dirty="0" smtClean="0"/>
              <a:t>moves to electron vector, or vice versa</a:t>
            </a:r>
          </a:p>
          <a:p>
            <a:pPr lvl="1"/>
            <a:r>
              <a:rPr lang="en-US" dirty="0" smtClean="0"/>
              <a:t>depends exactly on how the vectors interact (somewhat random)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9BD33-DB82-4151-B7DF-3AFCC5634E01}" type="datetime1">
              <a:rPr lang="en-US" smtClean="0"/>
              <a:t>2/15/2018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Oyts – </a:t>
            </a:r>
            <a:r>
              <a:rPr lang="en-US" dirty="0" err="1" smtClean="0"/>
              <a:t>Buld</a:t>
            </a:r>
            <a:r>
              <a:rPr lang="en-US" dirty="0" smtClean="0"/>
              <a:t> a Universe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45A22-ED4C-433E-9135-9E45A11B5C83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3883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Mass &amp; Gravity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Mass is “time” required to move an “object”</a:t>
            </a:r>
          </a:p>
          <a:p>
            <a:r>
              <a:rPr lang="en-US" dirty="0" smtClean="0"/>
              <a:t>Most mass is in nucleons; bigger objects have more nucleons</a:t>
            </a:r>
          </a:p>
          <a:p>
            <a:r>
              <a:rPr lang="en-US" dirty="0" smtClean="0"/>
              <a:t>Changing the nucleon-ness field involves also adjusting the space scaffold</a:t>
            </a:r>
          </a:p>
          <a:p>
            <a:pPr lvl="1"/>
            <a:r>
              <a:rPr lang="en-US" dirty="0" smtClean="0"/>
              <a:t>More adjustment means more effort</a:t>
            </a:r>
          </a:p>
          <a:p>
            <a:pPr lvl="1"/>
            <a:r>
              <a:rPr lang="en-US" dirty="0" smtClean="0"/>
              <a:t>Harder to move = more mass</a:t>
            </a:r>
          </a:p>
          <a:p>
            <a:pPr lvl="1"/>
            <a:r>
              <a:rPr lang="en-US" dirty="0" smtClean="0"/>
              <a:t>Changing space warps it: GRAVITY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9BD33-DB82-4151-B7DF-3AFCC5634E01}" type="datetime1">
              <a:rPr lang="en-US" smtClean="0"/>
              <a:t>2/15/2018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Oyts – Buld a Universe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45A22-ED4C-433E-9135-9E45A11B5C83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034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Objects Move by GRSs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Objects emerge from the fields</a:t>
            </a:r>
          </a:p>
          <a:p>
            <a:r>
              <a:rPr lang="en-US" dirty="0" smtClean="0"/>
              <a:t>Many oyts to sing a herm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9BD33-DB82-4151-B7DF-3AFCC5634E01}" type="datetime1">
              <a:rPr lang="en-US" smtClean="0"/>
              <a:t>2/15/2018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Oyts – </a:t>
            </a:r>
            <a:r>
              <a:rPr lang="en-US" dirty="0" err="1" smtClean="0"/>
              <a:t>Buld</a:t>
            </a:r>
            <a:r>
              <a:rPr lang="en-US" dirty="0" smtClean="0"/>
              <a:t> a Universe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45A22-ED4C-433E-9135-9E45A11B5C83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7" name="AutoShape 2" descr="Rugby player about to throw a ball free icon"/>
          <p:cNvSpPr>
            <a:spLocks noChangeAspect="1" noChangeArrowheads="1"/>
          </p:cNvSpPr>
          <p:nvPr/>
        </p:nvSpPr>
        <p:spPr bwMode="auto">
          <a:xfrm>
            <a:off x="155575" y="-1020763"/>
            <a:ext cx="2133600" cy="2133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5" descr="Rugby player about to throw a ball free icon"/>
          <p:cNvSpPr>
            <a:spLocks noChangeAspect="1" noChangeArrowheads="1"/>
          </p:cNvSpPr>
          <p:nvPr/>
        </p:nvSpPr>
        <p:spPr bwMode="auto">
          <a:xfrm>
            <a:off x="307975" y="-868363"/>
            <a:ext cx="2133600" cy="2133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" name="TheDiva.wm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5">
            <a:lum bright="20000" contrast="40000"/>
          </a:blip>
          <a:srcRect r="20474"/>
          <a:stretch/>
        </p:blipFill>
        <p:spPr>
          <a:xfrm>
            <a:off x="2814638" y="2705100"/>
            <a:ext cx="3514725" cy="33147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92180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188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Oyts?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181600"/>
          </a:xfrm>
        </p:spPr>
        <p:txBody>
          <a:bodyPr>
            <a:normAutofit/>
          </a:bodyPr>
          <a:lstStyle/>
          <a:p>
            <a:r>
              <a:rPr lang="en-US" dirty="0" smtClean="0"/>
              <a:t>Everything has smaller </a:t>
            </a:r>
            <a:r>
              <a:rPr lang="en-US" dirty="0"/>
              <a:t>parts</a:t>
            </a:r>
          </a:p>
          <a:p>
            <a:pPr marL="914400" lvl="1" indent="-914400">
              <a:buNone/>
            </a:pPr>
            <a:r>
              <a:rPr lang="en-US" dirty="0"/>
              <a:t>	Universe, galaxies, stars, planets, </a:t>
            </a:r>
            <a:r>
              <a:rPr lang="en-US" dirty="0" smtClean="0"/>
              <a:t>… </a:t>
            </a:r>
            <a:r>
              <a:rPr lang="en-US" dirty="0"/>
              <a:t>people, organs, molecules, atoms, </a:t>
            </a:r>
            <a:r>
              <a:rPr lang="en-US" dirty="0" smtClean="0"/>
              <a:t>protons/neutrons, </a:t>
            </a:r>
            <a:r>
              <a:rPr lang="en-US" dirty="0"/>
              <a:t>quarks, </a:t>
            </a:r>
            <a:r>
              <a:rPr lang="en-US" dirty="0" smtClean="0"/>
              <a:t>… ?</a:t>
            </a:r>
          </a:p>
          <a:p>
            <a:pPr lvl="1"/>
            <a:r>
              <a:rPr lang="en-US" dirty="0" smtClean="0"/>
              <a:t>Let’s jump ahead to the smallest</a:t>
            </a:r>
          </a:p>
          <a:p>
            <a:pPr lvl="1"/>
            <a:r>
              <a:rPr lang="en-US" dirty="0" smtClean="0"/>
              <a:t>What is simplest object? </a:t>
            </a:r>
          </a:p>
          <a:p>
            <a:r>
              <a:rPr lang="en-US" dirty="0" smtClean="0"/>
              <a:t>Gravity &amp; quantum theory at odds</a:t>
            </a:r>
          </a:p>
          <a:p>
            <a:pPr lvl="1"/>
            <a:r>
              <a:rPr lang="en-US" dirty="0" smtClean="0"/>
              <a:t>Must coalesce space and its contents</a:t>
            </a:r>
          </a:p>
          <a:p>
            <a:r>
              <a:rPr lang="en-US" dirty="0" smtClean="0"/>
              <a:t>Hence: </a:t>
            </a:r>
            <a:r>
              <a:rPr lang="en-US" sz="3000" b="1" i="1" dirty="0" smtClean="0">
                <a:solidFill>
                  <a:srgbClr val="FF0000"/>
                </a:solidFill>
                <a:effectLst>
                  <a:innerShdw blurRad="63500" dist="127000" dir="18900000">
                    <a:prstClr val="black">
                      <a:alpha val="50000"/>
                    </a:prstClr>
                  </a:innerShdw>
                </a:effectLst>
              </a:rPr>
              <a:t>oyts</a:t>
            </a:r>
            <a:r>
              <a:rPr lang="en-US" dirty="0" smtClean="0"/>
              <a:t> &amp; </a:t>
            </a:r>
            <a:r>
              <a:rPr lang="en-US" sz="3000" b="1" i="1" dirty="0" smtClean="0">
                <a:solidFill>
                  <a:srgbClr val="FF0000"/>
                </a:solidFill>
                <a:effectLst>
                  <a:innerShdw blurRad="63500" dist="127000" dir="18900000">
                    <a:prstClr val="black">
                      <a:alpha val="50000"/>
                    </a:prstClr>
                  </a:innerShdw>
                </a:effectLst>
              </a:rPr>
              <a:t>oyt spaces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87D09-AA71-48DE-99E8-BFAB4DB5BB64}" type="datetime1">
              <a:rPr lang="en-US" smtClean="0"/>
              <a:t>2/15/2018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Oyts – Buld a Universe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45A22-ED4C-433E-9135-9E45A11B5C8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803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 </a:t>
            </a:r>
            <a:r>
              <a:rPr lang="en-US" i="1" dirty="0" smtClean="0"/>
              <a:t>Oyt</a:t>
            </a:r>
            <a:r>
              <a:rPr lang="en-US" dirty="0" smtClean="0"/>
              <a:t> </a:t>
            </a:r>
            <a:r>
              <a:rPr lang="en-US" dirty="0"/>
              <a:t>P</a:t>
            </a:r>
            <a:r>
              <a:rPr lang="en-US" dirty="0" smtClean="0"/>
              <a:t>oints </a:t>
            </a:r>
            <a:r>
              <a:rPr lang="en-US" dirty="0"/>
              <a:t>t</a:t>
            </a:r>
            <a:r>
              <a:rPr lang="en-US" dirty="0" smtClean="0"/>
              <a:t>o </a:t>
            </a:r>
            <a:r>
              <a:rPr lang="en-US" dirty="0"/>
              <a:t>O</a:t>
            </a:r>
            <a:r>
              <a:rPr lang="en-US" dirty="0" smtClean="0"/>
              <a:t>yts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334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An </a:t>
            </a:r>
            <a:r>
              <a:rPr lang="en-US" sz="3000" b="1" i="1" dirty="0">
                <a:solidFill>
                  <a:srgbClr val="FF0000"/>
                </a:solidFill>
                <a:effectLst>
                  <a:innerShdw blurRad="63500" dist="127000" dir="18900000">
                    <a:prstClr val="black">
                      <a:alpha val="50000"/>
                    </a:prstClr>
                  </a:innerShdw>
                </a:effectLst>
              </a:rPr>
              <a:t>oyt</a:t>
            </a:r>
            <a:r>
              <a:rPr lang="en-US" dirty="0" smtClean="0"/>
              <a:t> is a shell holding 0</a:t>
            </a:r>
            <a:r>
              <a:rPr lang="en-US" dirty="0"/>
              <a:t>, 1, or 2 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 one-way pointers to oyts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Two </a:t>
            </a:r>
            <a:r>
              <a:rPr lang="en-US" dirty="0"/>
              <a:t>identical linked oyt groups</a:t>
            </a:r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endParaRPr lang="en-US" dirty="0" smtClean="0"/>
          </a:p>
          <a:p>
            <a:pPr marL="914400" lvl="2" indent="0">
              <a:buNone/>
            </a:pPr>
            <a:r>
              <a:rPr lang="en-US" dirty="0" smtClean="0"/>
              <a:t>each </a:t>
            </a:r>
            <a:r>
              <a:rPr lang="en-US" dirty="0"/>
              <a:t>has three 2-oyts, two 1-oyts, one 0-oyt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sz="2000" dirty="0" smtClean="0"/>
              <a:t>(3-, 4-, or more-oyts are less simple, but not more useful)</a:t>
            </a:r>
            <a:endParaRPr lang="en-US" sz="2000" dirty="0"/>
          </a:p>
        </p:txBody>
      </p:sp>
      <p:grpSp>
        <p:nvGrpSpPr>
          <p:cNvPr id="10" name="Group 9"/>
          <p:cNvGrpSpPr/>
          <p:nvPr/>
        </p:nvGrpSpPr>
        <p:grpSpPr>
          <a:xfrm>
            <a:off x="2743200" y="2524125"/>
            <a:ext cx="2656723" cy="306388"/>
            <a:chOff x="2743200" y="2681882"/>
            <a:chExt cx="2656723" cy="306388"/>
          </a:xfrm>
        </p:grpSpPr>
        <p:grpSp>
          <p:nvGrpSpPr>
            <p:cNvPr id="9" name="Group 8"/>
            <p:cNvGrpSpPr/>
            <p:nvPr/>
          </p:nvGrpSpPr>
          <p:grpSpPr>
            <a:xfrm>
              <a:off x="4448926" y="2681882"/>
              <a:ext cx="950997" cy="306388"/>
              <a:chOff x="4648200" y="2817812"/>
              <a:chExt cx="504825" cy="160338"/>
            </a:xfrm>
          </p:grpSpPr>
          <p:sp>
            <p:nvSpPr>
              <p:cNvPr id="4" name="Freeform 153"/>
              <p:cNvSpPr>
                <a:spLocks/>
              </p:cNvSpPr>
              <p:nvPr/>
            </p:nvSpPr>
            <p:spPr bwMode="auto">
              <a:xfrm>
                <a:off x="4914900" y="2817812"/>
                <a:ext cx="238125" cy="160338"/>
              </a:xfrm>
              <a:custGeom>
                <a:avLst/>
                <a:gdLst>
                  <a:gd name="T0" fmla="*/ 0 w 150"/>
                  <a:gd name="T1" fmla="*/ 0 h 101"/>
                  <a:gd name="T2" fmla="*/ 2147483647 w 150"/>
                  <a:gd name="T3" fmla="*/ 2147483647 h 101"/>
                  <a:gd name="T4" fmla="*/ 0 60000 65536"/>
                  <a:gd name="T5" fmla="*/ 0 60000 65536"/>
                  <a:gd name="T6" fmla="*/ 0 w 150"/>
                  <a:gd name="T7" fmla="*/ 0 h 101"/>
                  <a:gd name="T8" fmla="*/ 150 w 150"/>
                  <a:gd name="T9" fmla="*/ 101 h 10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50" h="101">
                    <a:moveTo>
                      <a:pt x="0" y="0"/>
                    </a:moveTo>
                    <a:lnTo>
                      <a:pt x="150" y="101"/>
                    </a:lnTo>
                  </a:path>
                </a:pathLst>
              </a:custGeom>
              <a:noFill/>
              <a:ln w="38100" cmpd="sng">
                <a:solidFill>
                  <a:schemeClr val="tx1"/>
                </a:solidFill>
                <a:round/>
                <a:headEnd type="oval" w="med" len="med"/>
                <a:tailEnd type="stealth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" name="Freeform 154"/>
              <p:cNvSpPr>
                <a:spLocks/>
              </p:cNvSpPr>
              <p:nvPr/>
            </p:nvSpPr>
            <p:spPr bwMode="auto">
              <a:xfrm>
                <a:off x="4648200" y="2819400"/>
                <a:ext cx="266700" cy="152400"/>
              </a:xfrm>
              <a:custGeom>
                <a:avLst/>
                <a:gdLst>
                  <a:gd name="T0" fmla="*/ 2147483647 w 168"/>
                  <a:gd name="T1" fmla="*/ 0 h 96"/>
                  <a:gd name="T2" fmla="*/ 0 w 168"/>
                  <a:gd name="T3" fmla="*/ 2147483647 h 96"/>
                  <a:gd name="T4" fmla="*/ 0 60000 65536"/>
                  <a:gd name="T5" fmla="*/ 0 60000 65536"/>
                  <a:gd name="T6" fmla="*/ 0 w 168"/>
                  <a:gd name="T7" fmla="*/ 0 h 96"/>
                  <a:gd name="T8" fmla="*/ 168 w 168"/>
                  <a:gd name="T9" fmla="*/ 96 h 9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68" h="96">
                    <a:moveTo>
                      <a:pt x="168" y="0"/>
                    </a:moveTo>
                    <a:lnTo>
                      <a:pt x="0" y="96"/>
                    </a:lnTo>
                  </a:path>
                </a:pathLst>
              </a:custGeom>
              <a:noFill/>
              <a:ln w="38100" cmpd="sng">
                <a:solidFill>
                  <a:schemeClr val="tx1"/>
                </a:solidFill>
                <a:round/>
                <a:headEnd type="oval" w="med" len="med"/>
                <a:tailEnd type="stealth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6" name="Freeform 8"/>
            <p:cNvSpPr>
              <a:spLocks/>
            </p:cNvSpPr>
            <p:nvPr/>
          </p:nvSpPr>
          <p:spPr bwMode="auto">
            <a:xfrm rot="1980000" flipV="1">
              <a:off x="3413639" y="2689467"/>
              <a:ext cx="448583" cy="291219"/>
            </a:xfrm>
            <a:custGeom>
              <a:avLst/>
              <a:gdLst>
                <a:gd name="T0" fmla="*/ 0 w 150"/>
                <a:gd name="T1" fmla="*/ 0 h 101"/>
                <a:gd name="T2" fmla="*/ 2147483647 w 150"/>
                <a:gd name="T3" fmla="*/ 2147483647 h 101"/>
                <a:gd name="T4" fmla="*/ 0 60000 65536"/>
                <a:gd name="T5" fmla="*/ 0 60000 65536"/>
                <a:gd name="T6" fmla="*/ 0 w 150"/>
                <a:gd name="T7" fmla="*/ 0 h 101"/>
                <a:gd name="T8" fmla="*/ 150 w 150"/>
                <a:gd name="T9" fmla="*/ 101 h 10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50" h="101">
                  <a:moveTo>
                    <a:pt x="0" y="0"/>
                  </a:moveTo>
                  <a:lnTo>
                    <a:pt x="150" y="101"/>
                  </a:lnTo>
                </a:path>
              </a:pathLst>
            </a:custGeom>
            <a:noFill/>
            <a:ln w="38100" cmpd="sng">
              <a:solidFill>
                <a:schemeClr val="tx1"/>
              </a:solidFill>
              <a:round/>
              <a:headEnd type="oval" w="med" len="med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lowchart: Connector 7"/>
            <p:cNvSpPr/>
            <p:nvPr/>
          </p:nvSpPr>
          <p:spPr>
            <a:xfrm flipV="1">
              <a:off x="2743200" y="2791090"/>
              <a:ext cx="83736" cy="87972"/>
            </a:xfrm>
            <a:prstGeom prst="flowChartConnector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75A71-7B4D-482C-8943-9564ECC127C2}" type="datetime1">
              <a:rPr lang="en-US" smtClean="0"/>
              <a:t>2/15/2018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Oyts – Buld a Universe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45A22-ED4C-433E-9135-9E45A11B5C83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2590800" y="3733800"/>
            <a:ext cx="3235114" cy="914400"/>
            <a:chOff x="2590800" y="3733800"/>
            <a:chExt cx="3235114" cy="914400"/>
          </a:xfrm>
        </p:grpSpPr>
        <p:grpSp>
          <p:nvGrpSpPr>
            <p:cNvPr id="14" name="Group 13"/>
            <p:cNvGrpSpPr/>
            <p:nvPr/>
          </p:nvGrpSpPr>
          <p:grpSpPr>
            <a:xfrm>
              <a:off x="2590800" y="3733800"/>
              <a:ext cx="1219200" cy="914400"/>
              <a:chOff x="4191000" y="1841314"/>
              <a:chExt cx="1219200" cy="914400"/>
            </a:xfrm>
          </p:grpSpPr>
          <p:sp>
            <p:nvSpPr>
              <p:cNvPr id="15" name="Text Box 57"/>
              <p:cNvSpPr txBox="1">
                <a:spLocks noChangeArrowheads="1"/>
              </p:cNvSpPr>
              <p:nvPr/>
            </p:nvSpPr>
            <p:spPr bwMode="auto">
              <a:xfrm>
                <a:off x="4294121" y="2109951"/>
                <a:ext cx="430279" cy="340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bIns="228600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400" b="1" i="1" dirty="0">
                    <a:latin typeface="Lucida Sans" pitchFamily="34" charset="0"/>
                  </a:rPr>
                  <a:t>a</a:t>
                </a:r>
              </a:p>
            </p:txBody>
          </p:sp>
          <p:sp>
            <p:nvSpPr>
              <p:cNvPr id="16" name="Freeform 44"/>
              <p:cNvSpPr>
                <a:spLocks/>
              </p:cNvSpPr>
              <p:nvPr/>
            </p:nvSpPr>
            <p:spPr bwMode="auto">
              <a:xfrm>
                <a:off x="4989443" y="2003355"/>
                <a:ext cx="400887" cy="520093"/>
              </a:xfrm>
              <a:custGeom>
                <a:avLst/>
                <a:gdLst>
                  <a:gd name="T0" fmla="*/ 0 w 170"/>
                  <a:gd name="T1" fmla="*/ 0 h 191"/>
                  <a:gd name="T2" fmla="*/ 269875 w 170"/>
                  <a:gd name="T3" fmla="*/ 303212 h 191"/>
                  <a:gd name="T4" fmla="*/ 0 60000 65536"/>
                  <a:gd name="T5" fmla="*/ 0 60000 65536"/>
                  <a:gd name="T6" fmla="*/ 0 w 170"/>
                  <a:gd name="T7" fmla="*/ 0 h 191"/>
                  <a:gd name="T8" fmla="*/ 170 w 170"/>
                  <a:gd name="T9" fmla="*/ 191 h 19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70" h="191">
                    <a:moveTo>
                      <a:pt x="0" y="0"/>
                    </a:moveTo>
                    <a:cubicBezTo>
                      <a:pt x="0" y="0"/>
                      <a:pt x="166" y="53"/>
                      <a:pt x="170" y="191"/>
                    </a:cubicBezTo>
                  </a:path>
                </a:pathLst>
              </a:custGeom>
              <a:noFill/>
              <a:ln w="38100" cmpd="sng">
                <a:solidFill>
                  <a:schemeClr val="tx1"/>
                </a:solidFill>
                <a:round/>
                <a:headEnd type="oval" w="sm" len="sm"/>
                <a:tailEnd type="stealth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" name="Freeform 45"/>
              <p:cNvSpPr>
                <a:spLocks/>
              </p:cNvSpPr>
              <p:nvPr/>
            </p:nvSpPr>
            <p:spPr bwMode="auto">
              <a:xfrm>
                <a:off x="4596737" y="2005968"/>
                <a:ext cx="392706" cy="250899"/>
              </a:xfrm>
              <a:custGeom>
                <a:avLst/>
                <a:gdLst>
                  <a:gd name="T0" fmla="*/ 266700 w 168"/>
                  <a:gd name="T1" fmla="*/ 0 h 96"/>
                  <a:gd name="T2" fmla="*/ 0 w 168"/>
                  <a:gd name="T3" fmla="*/ 152400 h 96"/>
                  <a:gd name="T4" fmla="*/ 0 60000 65536"/>
                  <a:gd name="T5" fmla="*/ 0 60000 65536"/>
                  <a:gd name="T6" fmla="*/ 0 w 168"/>
                  <a:gd name="T7" fmla="*/ 0 h 96"/>
                  <a:gd name="T8" fmla="*/ 168 w 168"/>
                  <a:gd name="T9" fmla="*/ 96 h 96"/>
                  <a:gd name="connsiteX0" fmla="*/ 10000 w 10000"/>
                  <a:gd name="connsiteY0" fmla="*/ 0 h 10000"/>
                  <a:gd name="connsiteX1" fmla="*/ 0 w 10000"/>
                  <a:gd name="connsiteY1" fmla="*/ 10000 h 10000"/>
                  <a:gd name="connsiteX0" fmla="*/ 10000 w 10000"/>
                  <a:gd name="connsiteY0" fmla="*/ 0 h 10000"/>
                  <a:gd name="connsiteX1" fmla="*/ 0 w 10000"/>
                  <a:gd name="connsiteY1" fmla="*/ 10000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0000" h="10000">
                    <a:moveTo>
                      <a:pt x="10000" y="0"/>
                    </a:moveTo>
                    <a:cubicBezTo>
                      <a:pt x="6221" y="1145"/>
                      <a:pt x="2529" y="4323"/>
                      <a:pt x="0" y="10000"/>
                    </a:cubicBezTo>
                  </a:path>
                </a:pathLst>
              </a:custGeom>
              <a:noFill/>
              <a:ln w="38100" cmpd="sng">
                <a:solidFill>
                  <a:schemeClr val="tx1"/>
                </a:solidFill>
                <a:round/>
                <a:headEnd type="oval" w="sm" len="sm"/>
                <a:tailEnd type="stealth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" name="Freeform 46"/>
              <p:cNvSpPr>
                <a:spLocks noChangeAspect="1"/>
              </p:cNvSpPr>
              <p:nvPr/>
            </p:nvSpPr>
            <p:spPr bwMode="auto">
              <a:xfrm>
                <a:off x="4576068" y="2301298"/>
                <a:ext cx="99254" cy="290102"/>
              </a:xfrm>
              <a:custGeom>
                <a:avLst/>
                <a:gdLst>
                  <a:gd name="T0" fmla="*/ 0 w 38"/>
                  <a:gd name="T1" fmla="*/ 0 h 111"/>
                  <a:gd name="T2" fmla="*/ 60325 w 38"/>
                  <a:gd name="T3" fmla="*/ 176212 h 111"/>
                  <a:gd name="T4" fmla="*/ 0 60000 65536"/>
                  <a:gd name="T5" fmla="*/ 0 60000 65536"/>
                  <a:gd name="T6" fmla="*/ 0 w 38"/>
                  <a:gd name="T7" fmla="*/ 0 h 111"/>
                  <a:gd name="T8" fmla="*/ 38 w 38"/>
                  <a:gd name="T9" fmla="*/ 111 h 111"/>
                  <a:gd name="connsiteX0" fmla="*/ 1074 w 11074"/>
                  <a:gd name="connsiteY0" fmla="*/ 0 h 10000"/>
                  <a:gd name="connsiteX1" fmla="*/ 11074 w 11074"/>
                  <a:gd name="connsiteY1" fmla="*/ 10000 h 10000"/>
                  <a:gd name="connsiteX0" fmla="*/ 748 w 11174"/>
                  <a:gd name="connsiteY0" fmla="*/ 0 h 10000"/>
                  <a:gd name="connsiteX1" fmla="*/ 10748 w 11174"/>
                  <a:gd name="connsiteY1" fmla="*/ 10000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1174" h="10000">
                    <a:moveTo>
                      <a:pt x="748" y="0"/>
                    </a:moveTo>
                    <a:cubicBezTo>
                      <a:pt x="-3814" y="4279"/>
                      <a:pt x="14126" y="5045"/>
                      <a:pt x="10748" y="10000"/>
                    </a:cubicBezTo>
                  </a:path>
                </a:pathLst>
              </a:custGeom>
              <a:noFill/>
              <a:ln w="38100" cmpd="sng">
                <a:solidFill>
                  <a:schemeClr val="tx1"/>
                </a:solidFill>
                <a:round/>
                <a:headEnd type="oval" w="sm" len="sm"/>
                <a:tailEnd type="stealth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" name="Freeform 47"/>
              <p:cNvSpPr>
                <a:spLocks/>
              </p:cNvSpPr>
              <p:nvPr/>
            </p:nvSpPr>
            <p:spPr bwMode="auto">
              <a:xfrm>
                <a:off x="4582712" y="2267321"/>
                <a:ext cx="748011" cy="282262"/>
              </a:xfrm>
              <a:custGeom>
                <a:avLst/>
                <a:gdLst>
                  <a:gd name="T0" fmla="*/ 0 w 320"/>
                  <a:gd name="T1" fmla="*/ 22225 h 108"/>
                  <a:gd name="T2" fmla="*/ 508000 w 320"/>
                  <a:gd name="T3" fmla="*/ 171450 h 108"/>
                  <a:gd name="T4" fmla="*/ 0 60000 65536"/>
                  <a:gd name="T5" fmla="*/ 0 60000 65536"/>
                  <a:gd name="T6" fmla="*/ 0 w 320"/>
                  <a:gd name="T7" fmla="*/ 0 h 108"/>
                  <a:gd name="T8" fmla="*/ 320 w 320"/>
                  <a:gd name="T9" fmla="*/ 108 h 10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20" h="108">
                    <a:moveTo>
                      <a:pt x="0" y="14"/>
                    </a:moveTo>
                    <a:cubicBezTo>
                      <a:pt x="0" y="14"/>
                      <a:pt x="254" y="0"/>
                      <a:pt x="320" y="108"/>
                    </a:cubicBezTo>
                  </a:path>
                </a:pathLst>
              </a:custGeom>
              <a:noFill/>
              <a:ln w="38100" cmpd="sng">
                <a:solidFill>
                  <a:schemeClr val="tx1"/>
                </a:solidFill>
                <a:round/>
                <a:headEnd type="oval" w="sm" len="sm"/>
                <a:tailEnd type="stealth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" name="Freeform 48"/>
              <p:cNvSpPr>
                <a:spLocks/>
              </p:cNvSpPr>
              <p:nvPr/>
            </p:nvSpPr>
            <p:spPr bwMode="auto">
              <a:xfrm>
                <a:off x="4191000" y="2128818"/>
                <a:ext cx="112281" cy="563210"/>
              </a:xfrm>
              <a:custGeom>
                <a:avLst/>
                <a:gdLst>
                  <a:gd name="T0" fmla="*/ 342900 w 424"/>
                  <a:gd name="T1" fmla="*/ 628650 h 396"/>
                  <a:gd name="T2" fmla="*/ 673100 w 424"/>
                  <a:gd name="T3" fmla="*/ 88900 h 396"/>
                  <a:gd name="T4" fmla="*/ 0 60000 65536"/>
                  <a:gd name="T5" fmla="*/ 0 60000 65536"/>
                  <a:gd name="T6" fmla="*/ 0 w 424"/>
                  <a:gd name="T7" fmla="*/ 0 h 396"/>
                  <a:gd name="T8" fmla="*/ 424 w 424"/>
                  <a:gd name="T9" fmla="*/ 396 h 396"/>
                  <a:gd name="connsiteX0" fmla="*/ 3777 w 3777"/>
                  <a:gd name="connsiteY0" fmla="*/ 6013 h 6013"/>
                  <a:gd name="connsiteX1" fmla="*/ 2740 w 3777"/>
                  <a:gd name="connsiteY1" fmla="*/ 609 h 6013"/>
                  <a:gd name="connsiteX0" fmla="*/ 8095 w 8095"/>
                  <a:gd name="connsiteY0" fmla="*/ 8987 h 8987"/>
                  <a:gd name="connsiteX1" fmla="*/ 5349 w 8095"/>
                  <a:gd name="connsiteY1" fmla="*/ 0 h 8987"/>
                  <a:gd name="connsiteX0" fmla="*/ 11545 w 11545"/>
                  <a:gd name="connsiteY0" fmla="*/ 13645 h 13645"/>
                  <a:gd name="connsiteX1" fmla="*/ 4913 w 11545"/>
                  <a:gd name="connsiteY1" fmla="*/ 0 h 13645"/>
                  <a:gd name="connsiteX0" fmla="*/ 10665 w 10665"/>
                  <a:gd name="connsiteY0" fmla="*/ 13645 h 13645"/>
                  <a:gd name="connsiteX1" fmla="*/ 4033 w 10665"/>
                  <a:gd name="connsiteY1" fmla="*/ 0 h 13645"/>
                  <a:gd name="connsiteX0" fmla="*/ 8976 w 8976"/>
                  <a:gd name="connsiteY0" fmla="*/ 13046 h 13046"/>
                  <a:gd name="connsiteX1" fmla="*/ 6331 w 8976"/>
                  <a:gd name="connsiteY1" fmla="*/ 0 h 13046"/>
                  <a:gd name="connsiteX0" fmla="*/ 11409 w 11409"/>
                  <a:gd name="connsiteY0" fmla="*/ 10000 h 10000"/>
                  <a:gd name="connsiteX1" fmla="*/ 8462 w 11409"/>
                  <a:gd name="connsiteY1" fmla="*/ 0 h 10000"/>
                  <a:gd name="connsiteX0" fmla="*/ 8840 w 8840"/>
                  <a:gd name="connsiteY0" fmla="*/ 10000 h 10000"/>
                  <a:gd name="connsiteX1" fmla="*/ 5893 w 8840"/>
                  <a:gd name="connsiteY1" fmla="*/ 0 h 10000"/>
                  <a:gd name="connsiteX0" fmla="*/ 10458 w 10458"/>
                  <a:gd name="connsiteY0" fmla="*/ 10995 h 10995"/>
                  <a:gd name="connsiteX1" fmla="*/ 6287 w 10458"/>
                  <a:gd name="connsiteY1" fmla="*/ 0 h 10995"/>
                  <a:gd name="connsiteX0" fmla="*/ 8938 w 8938"/>
                  <a:gd name="connsiteY0" fmla="*/ 10995 h 10995"/>
                  <a:gd name="connsiteX1" fmla="*/ 4767 w 8938"/>
                  <a:gd name="connsiteY1" fmla="*/ 0 h 109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8938" h="10995">
                    <a:moveTo>
                      <a:pt x="8938" y="10995"/>
                    </a:moveTo>
                    <a:cubicBezTo>
                      <a:pt x="-4524" y="7832"/>
                      <a:pt x="-42" y="1968"/>
                      <a:pt x="4767" y="0"/>
                    </a:cubicBezTo>
                  </a:path>
                </a:pathLst>
              </a:custGeom>
              <a:noFill/>
              <a:ln w="38100" cmpd="sng">
                <a:solidFill>
                  <a:schemeClr val="tx1"/>
                </a:solidFill>
                <a:round/>
                <a:headEnd type="oval" w="sm" len="sm"/>
                <a:tailEnd type="stealth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" name="Freeform 55"/>
              <p:cNvSpPr>
                <a:spLocks/>
              </p:cNvSpPr>
              <p:nvPr/>
            </p:nvSpPr>
            <p:spPr bwMode="auto">
              <a:xfrm>
                <a:off x="4317383" y="2638443"/>
                <a:ext cx="372855" cy="117271"/>
              </a:xfrm>
              <a:custGeom>
                <a:avLst/>
                <a:gdLst>
                  <a:gd name="T0" fmla="*/ 136525 w 86"/>
                  <a:gd name="T1" fmla="*/ 0 h 72"/>
                  <a:gd name="T2" fmla="*/ 0 w 86"/>
                  <a:gd name="T3" fmla="*/ 114300 h 72"/>
                  <a:gd name="T4" fmla="*/ 0 60000 65536"/>
                  <a:gd name="T5" fmla="*/ 0 60000 65536"/>
                  <a:gd name="T6" fmla="*/ 0 w 86"/>
                  <a:gd name="T7" fmla="*/ 0 h 72"/>
                  <a:gd name="T8" fmla="*/ 86 w 86"/>
                  <a:gd name="T9" fmla="*/ 72 h 72"/>
                  <a:gd name="connsiteX0" fmla="*/ 19070 w 19070"/>
                  <a:gd name="connsiteY0" fmla="*/ 0 h 5000"/>
                  <a:gd name="connsiteX1" fmla="*/ 0 w 19070"/>
                  <a:gd name="connsiteY1" fmla="*/ 5000 h 5000"/>
                  <a:gd name="connsiteX0" fmla="*/ 10000 w 10000"/>
                  <a:gd name="connsiteY0" fmla="*/ 0 h 10000"/>
                  <a:gd name="connsiteX1" fmla="*/ 0 w 10000"/>
                  <a:gd name="connsiteY1" fmla="*/ 10000 h 10000"/>
                  <a:gd name="connsiteX0" fmla="*/ 10000 w 10000"/>
                  <a:gd name="connsiteY0" fmla="*/ 0 h 14529"/>
                  <a:gd name="connsiteX1" fmla="*/ 0 w 10000"/>
                  <a:gd name="connsiteY1" fmla="*/ 10000 h 14529"/>
                  <a:gd name="connsiteX0" fmla="*/ 9726 w 9726"/>
                  <a:gd name="connsiteY0" fmla="*/ 0 h 12464"/>
                  <a:gd name="connsiteX1" fmla="*/ 0 w 9726"/>
                  <a:gd name="connsiteY1" fmla="*/ 6667 h 12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726" h="12464">
                    <a:moveTo>
                      <a:pt x="9726" y="0"/>
                    </a:moveTo>
                    <a:cubicBezTo>
                      <a:pt x="7246" y="16666"/>
                      <a:pt x="2571" y="14168"/>
                      <a:pt x="0" y="6667"/>
                    </a:cubicBezTo>
                  </a:path>
                </a:pathLst>
              </a:custGeom>
              <a:noFill/>
              <a:ln w="38100" cmpd="sng">
                <a:solidFill>
                  <a:schemeClr val="tx1"/>
                </a:solidFill>
                <a:round/>
                <a:headEnd type="oval" w="sm" len="sm"/>
                <a:tailEnd type="stealth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" name="Freeform 56"/>
              <p:cNvSpPr>
                <a:spLocks/>
              </p:cNvSpPr>
              <p:nvPr/>
            </p:nvSpPr>
            <p:spPr bwMode="auto">
              <a:xfrm>
                <a:off x="4684394" y="2618421"/>
                <a:ext cx="660354" cy="42933"/>
              </a:xfrm>
              <a:custGeom>
                <a:avLst/>
                <a:gdLst>
                  <a:gd name="T0" fmla="*/ 0 w 272"/>
                  <a:gd name="T1" fmla="*/ 46038 h 29"/>
                  <a:gd name="T2" fmla="*/ 431800 w 272"/>
                  <a:gd name="T3" fmla="*/ 38100 h 29"/>
                  <a:gd name="T4" fmla="*/ 0 60000 65536"/>
                  <a:gd name="T5" fmla="*/ 0 60000 65536"/>
                  <a:gd name="T6" fmla="*/ 0 w 272"/>
                  <a:gd name="T7" fmla="*/ 0 h 29"/>
                  <a:gd name="T8" fmla="*/ 272 w 272"/>
                  <a:gd name="T9" fmla="*/ 29 h 29"/>
                  <a:gd name="connsiteX0" fmla="*/ 0 w 10000"/>
                  <a:gd name="connsiteY0" fmla="*/ 1724 h 4637"/>
                  <a:gd name="connsiteX1" fmla="*/ 10000 w 10000"/>
                  <a:gd name="connsiteY1" fmla="*/ 0 h 4637"/>
                  <a:gd name="connsiteX0" fmla="*/ 0 w 10000"/>
                  <a:gd name="connsiteY0" fmla="*/ 3718 h 10001"/>
                  <a:gd name="connsiteX1" fmla="*/ 10000 w 10000"/>
                  <a:gd name="connsiteY1" fmla="*/ 0 h 10001"/>
                  <a:gd name="connsiteX0" fmla="*/ 0 w 10000"/>
                  <a:gd name="connsiteY0" fmla="*/ 3718 h 10001"/>
                  <a:gd name="connsiteX1" fmla="*/ 10000 w 10000"/>
                  <a:gd name="connsiteY1" fmla="*/ 0 h 10001"/>
                  <a:gd name="connsiteX0" fmla="*/ 0 w 10000"/>
                  <a:gd name="connsiteY0" fmla="*/ 3718 h 10001"/>
                  <a:gd name="connsiteX1" fmla="*/ 10000 w 10000"/>
                  <a:gd name="connsiteY1" fmla="*/ 0 h 10001"/>
                  <a:gd name="connsiteX0" fmla="*/ 0 w 8897"/>
                  <a:gd name="connsiteY0" fmla="*/ 0 h 21418"/>
                  <a:gd name="connsiteX1" fmla="*/ 8897 w 8897"/>
                  <a:gd name="connsiteY1" fmla="*/ 15245 h 21418"/>
                  <a:gd name="connsiteX0" fmla="*/ 0 w 10000"/>
                  <a:gd name="connsiteY0" fmla="*/ 0 h 10000"/>
                  <a:gd name="connsiteX1" fmla="*/ 10000 w 10000"/>
                  <a:gd name="connsiteY1" fmla="*/ 7118 h 10000"/>
                  <a:gd name="connsiteX0" fmla="*/ 0 w 8017"/>
                  <a:gd name="connsiteY0" fmla="*/ 0 h 10457"/>
                  <a:gd name="connsiteX1" fmla="*/ 8017 w 8017"/>
                  <a:gd name="connsiteY1" fmla="*/ 7639 h 10457"/>
                  <a:gd name="connsiteX0" fmla="*/ 0 w 12319"/>
                  <a:gd name="connsiteY0" fmla="*/ 0 h 4609"/>
                  <a:gd name="connsiteX1" fmla="*/ 12319 w 12319"/>
                  <a:gd name="connsiteY1" fmla="*/ 830 h 4609"/>
                  <a:gd name="connsiteX0" fmla="*/ 0 w 10000"/>
                  <a:gd name="connsiteY0" fmla="*/ 0 h 10001"/>
                  <a:gd name="connsiteX1" fmla="*/ 10000 w 10000"/>
                  <a:gd name="connsiteY1" fmla="*/ 1801 h 10001"/>
                  <a:gd name="connsiteX0" fmla="*/ 0 w 10000"/>
                  <a:gd name="connsiteY0" fmla="*/ 0 h 10001"/>
                  <a:gd name="connsiteX1" fmla="*/ 10000 w 10000"/>
                  <a:gd name="connsiteY1" fmla="*/ 1801 h 10001"/>
                  <a:gd name="connsiteX0" fmla="*/ 0 w 10000"/>
                  <a:gd name="connsiteY0" fmla="*/ 0 h 10001"/>
                  <a:gd name="connsiteX1" fmla="*/ 10000 w 10000"/>
                  <a:gd name="connsiteY1" fmla="*/ 1801 h 10001"/>
                  <a:gd name="connsiteX0" fmla="*/ 0 w 10000"/>
                  <a:gd name="connsiteY0" fmla="*/ 0 h 10001"/>
                  <a:gd name="connsiteX1" fmla="*/ 10000 w 10000"/>
                  <a:gd name="connsiteY1" fmla="*/ 1801 h 10001"/>
                  <a:gd name="connsiteX0" fmla="*/ 0 w 10000"/>
                  <a:gd name="connsiteY0" fmla="*/ 0 h 10001"/>
                  <a:gd name="connsiteX1" fmla="*/ 10000 w 10000"/>
                  <a:gd name="connsiteY1" fmla="*/ 1801 h 10001"/>
                  <a:gd name="connsiteX0" fmla="*/ 0 w 10000"/>
                  <a:gd name="connsiteY0" fmla="*/ 0 h 10001"/>
                  <a:gd name="connsiteX1" fmla="*/ 10000 w 10000"/>
                  <a:gd name="connsiteY1" fmla="*/ 1801 h 10001"/>
                  <a:gd name="connsiteX0" fmla="*/ 0 w 11569"/>
                  <a:gd name="connsiteY0" fmla="*/ 5763 h 10440"/>
                  <a:gd name="connsiteX1" fmla="*/ 11569 w 11569"/>
                  <a:gd name="connsiteY1" fmla="*/ 0 h 10440"/>
                  <a:gd name="connsiteX0" fmla="*/ 0 w 11569"/>
                  <a:gd name="connsiteY0" fmla="*/ 5763 h 29431"/>
                  <a:gd name="connsiteX1" fmla="*/ 11569 w 11569"/>
                  <a:gd name="connsiteY1" fmla="*/ 0 h 29431"/>
                  <a:gd name="connsiteX0" fmla="*/ 0 w 11569"/>
                  <a:gd name="connsiteY0" fmla="*/ 5763 h 30336"/>
                  <a:gd name="connsiteX1" fmla="*/ 4038 w 11569"/>
                  <a:gd name="connsiteY1" fmla="*/ 24132 h 30336"/>
                  <a:gd name="connsiteX2" fmla="*/ 11569 w 11569"/>
                  <a:gd name="connsiteY2" fmla="*/ 0 h 30336"/>
                  <a:gd name="connsiteX0" fmla="*/ 0 w 11569"/>
                  <a:gd name="connsiteY0" fmla="*/ 5763 h 30336"/>
                  <a:gd name="connsiteX1" fmla="*/ 4038 w 11569"/>
                  <a:gd name="connsiteY1" fmla="*/ 24132 h 30336"/>
                  <a:gd name="connsiteX2" fmla="*/ 11569 w 11569"/>
                  <a:gd name="connsiteY2" fmla="*/ 0 h 30336"/>
                  <a:gd name="connsiteX0" fmla="*/ 0 w 11569"/>
                  <a:gd name="connsiteY0" fmla="*/ 5763 h 30336"/>
                  <a:gd name="connsiteX1" fmla="*/ 4038 w 11569"/>
                  <a:gd name="connsiteY1" fmla="*/ 24132 h 30336"/>
                  <a:gd name="connsiteX2" fmla="*/ 11569 w 11569"/>
                  <a:gd name="connsiteY2" fmla="*/ 0 h 30336"/>
                  <a:gd name="connsiteX0" fmla="*/ 0 w 11569"/>
                  <a:gd name="connsiteY0" fmla="*/ 5763 h 42337"/>
                  <a:gd name="connsiteX1" fmla="*/ 4038 w 11569"/>
                  <a:gd name="connsiteY1" fmla="*/ 24132 h 42337"/>
                  <a:gd name="connsiteX2" fmla="*/ 11569 w 11569"/>
                  <a:gd name="connsiteY2" fmla="*/ 0 h 42337"/>
                  <a:gd name="connsiteX0" fmla="*/ 0 w 11569"/>
                  <a:gd name="connsiteY0" fmla="*/ 5763 h 49870"/>
                  <a:gd name="connsiteX1" fmla="*/ 5168 w 11569"/>
                  <a:gd name="connsiteY1" fmla="*/ 37099 h 49870"/>
                  <a:gd name="connsiteX2" fmla="*/ 11569 w 11569"/>
                  <a:gd name="connsiteY2" fmla="*/ 0 h 49870"/>
                  <a:gd name="connsiteX0" fmla="*/ 0 w 11569"/>
                  <a:gd name="connsiteY0" fmla="*/ 5763 h 41871"/>
                  <a:gd name="connsiteX1" fmla="*/ 5168 w 11569"/>
                  <a:gd name="connsiteY1" fmla="*/ 37099 h 41871"/>
                  <a:gd name="connsiteX2" fmla="*/ 11569 w 11569"/>
                  <a:gd name="connsiteY2" fmla="*/ 0 h 41871"/>
                  <a:gd name="connsiteX0" fmla="*/ 0 w 11569"/>
                  <a:gd name="connsiteY0" fmla="*/ 5763 h 41871"/>
                  <a:gd name="connsiteX1" fmla="*/ 5168 w 11569"/>
                  <a:gd name="connsiteY1" fmla="*/ 37099 h 41871"/>
                  <a:gd name="connsiteX2" fmla="*/ 11569 w 11569"/>
                  <a:gd name="connsiteY2" fmla="*/ 0 h 41871"/>
                  <a:gd name="connsiteX0" fmla="*/ 0 w 11569"/>
                  <a:gd name="connsiteY0" fmla="*/ 5763 h 41871"/>
                  <a:gd name="connsiteX1" fmla="*/ 5168 w 11569"/>
                  <a:gd name="connsiteY1" fmla="*/ 37099 h 41871"/>
                  <a:gd name="connsiteX2" fmla="*/ 11569 w 11569"/>
                  <a:gd name="connsiteY2" fmla="*/ 0 h 41871"/>
                  <a:gd name="connsiteX0" fmla="*/ 0 w 11569"/>
                  <a:gd name="connsiteY0" fmla="*/ 5763 h 41871"/>
                  <a:gd name="connsiteX1" fmla="*/ 5168 w 11569"/>
                  <a:gd name="connsiteY1" fmla="*/ 37099 h 41871"/>
                  <a:gd name="connsiteX2" fmla="*/ 11569 w 11569"/>
                  <a:gd name="connsiteY2" fmla="*/ 0 h 41871"/>
                  <a:gd name="connsiteX0" fmla="*/ 0 w 11569"/>
                  <a:gd name="connsiteY0" fmla="*/ 5763 h 5763"/>
                  <a:gd name="connsiteX1" fmla="*/ 11569 w 11569"/>
                  <a:gd name="connsiteY1" fmla="*/ 0 h 5763"/>
                  <a:gd name="connsiteX0" fmla="*/ 0 w 10000"/>
                  <a:gd name="connsiteY0" fmla="*/ 23527 h 23527"/>
                  <a:gd name="connsiteX1" fmla="*/ 10000 w 10000"/>
                  <a:gd name="connsiteY1" fmla="*/ 13527 h 23527"/>
                  <a:gd name="connsiteX0" fmla="*/ 0 w 10000"/>
                  <a:gd name="connsiteY0" fmla="*/ 14118 h 23232"/>
                  <a:gd name="connsiteX1" fmla="*/ 10000 w 10000"/>
                  <a:gd name="connsiteY1" fmla="*/ 4118 h 23232"/>
                  <a:gd name="connsiteX0" fmla="*/ 0 w 10217"/>
                  <a:gd name="connsiteY0" fmla="*/ 14579 h 20535"/>
                  <a:gd name="connsiteX1" fmla="*/ 10217 w 10217"/>
                  <a:gd name="connsiteY1" fmla="*/ 830 h 20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0217" h="20535">
                    <a:moveTo>
                      <a:pt x="0" y="14579"/>
                    </a:moveTo>
                    <a:cubicBezTo>
                      <a:pt x="3658" y="-33758"/>
                      <a:pt x="7318" y="58542"/>
                      <a:pt x="10217" y="830"/>
                    </a:cubicBezTo>
                  </a:path>
                </a:pathLst>
              </a:custGeom>
              <a:noFill/>
              <a:ln w="38100" cmpd="sng">
                <a:solidFill>
                  <a:schemeClr val="tx1"/>
                </a:solidFill>
                <a:round/>
                <a:headEnd type="oval" w="sm" len="sm"/>
                <a:tailEnd type="stealth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" name="Flowchart: Terminator 22"/>
              <p:cNvSpPr/>
              <p:nvPr/>
            </p:nvSpPr>
            <p:spPr>
              <a:xfrm>
                <a:off x="5356436" y="2543050"/>
                <a:ext cx="53764" cy="60112"/>
              </a:xfrm>
              <a:prstGeom prst="flowChartTerminator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4" name="Freeform 48"/>
              <p:cNvSpPr>
                <a:spLocks/>
              </p:cNvSpPr>
              <p:nvPr/>
            </p:nvSpPr>
            <p:spPr bwMode="auto">
              <a:xfrm>
                <a:off x="4274182" y="1841314"/>
                <a:ext cx="682535" cy="287502"/>
              </a:xfrm>
              <a:custGeom>
                <a:avLst/>
                <a:gdLst>
                  <a:gd name="T0" fmla="*/ 342900 w 424"/>
                  <a:gd name="T1" fmla="*/ 628650 h 396"/>
                  <a:gd name="T2" fmla="*/ 673100 w 424"/>
                  <a:gd name="T3" fmla="*/ 88900 h 396"/>
                  <a:gd name="T4" fmla="*/ 0 60000 65536"/>
                  <a:gd name="T5" fmla="*/ 0 60000 65536"/>
                  <a:gd name="T6" fmla="*/ 0 w 424"/>
                  <a:gd name="T7" fmla="*/ 0 h 396"/>
                  <a:gd name="T8" fmla="*/ 424 w 424"/>
                  <a:gd name="T9" fmla="*/ 396 h 396"/>
                  <a:gd name="connsiteX0" fmla="*/ 1394 w 10121"/>
                  <a:gd name="connsiteY0" fmla="*/ 2720 h 3831"/>
                  <a:gd name="connsiteX1" fmla="*/ 10121 w 10121"/>
                  <a:gd name="connsiteY1" fmla="*/ 3831 h 3831"/>
                  <a:gd name="connsiteX0" fmla="*/ 0 w 8623"/>
                  <a:gd name="connsiteY0" fmla="*/ 4991 h 7891"/>
                  <a:gd name="connsiteX1" fmla="*/ 8623 w 8623"/>
                  <a:gd name="connsiteY1" fmla="*/ 7891 h 7891"/>
                  <a:gd name="connsiteX0" fmla="*/ 0 w 7406"/>
                  <a:gd name="connsiteY0" fmla="*/ 9699 h 9699"/>
                  <a:gd name="connsiteX1" fmla="*/ 7406 w 7406"/>
                  <a:gd name="connsiteY1" fmla="*/ 4352 h 9699"/>
                  <a:gd name="connsiteX0" fmla="*/ 0 w 10000"/>
                  <a:gd name="connsiteY0" fmla="*/ 11450 h 11450"/>
                  <a:gd name="connsiteX1" fmla="*/ 10000 w 10000"/>
                  <a:gd name="connsiteY1" fmla="*/ 5937 h 11450"/>
                  <a:gd name="connsiteX0" fmla="*/ 0 w 10217"/>
                  <a:gd name="connsiteY0" fmla="*/ 11094 h 11094"/>
                  <a:gd name="connsiteX1" fmla="*/ 10217 w 10217"/>
                  <a:gd name="connsiteY1" fmla="*/ 6204 h 11094"/>
                  <a:gd name="connsiteX0" fmla="*/ 0 w 10217"/>
                  <a:gd name="connsiteY0" fmla="*/ 9523 h 9523"/>
                  <a:gd name="connsiteX1" fmla="*/ 10217 w 10217"/>
                  <a:gd name="connsiteY1" fmla="*/ 4633 h 9523"/>
                  <a:gd name="connsiteX0" fmla="*/ 0 w 10638"/>
                  <a:gd name="connsiteY0" fmla="*/ 10176 h 10176"/>
                  <a:gd name="connsiteX1" fmla="*/ 10638 w 10638"/>
                  <a:gd name="connsiteY1" fmla="*/ 4780 h 10176"/>
                  <a:gd name="connsiteX0" fmla="*/ 0 w 10638"/>
                  <a:gd name="connsiteY0" fmla="*/ 9942 h 9942"/>
                  <a:gd name="connsiteX1" fmla="*/ 10638 w 10638"/>
                  <a:gd name="connsiteY1" fmla="*/ 4546 h 9942"/>
                  <a:gd name="connsiteX0" fmla="*/ 0 w 10000"/>
                  <a:gd name="connsiteY0" fmla="*/ 9884 h 9884"/>
                  <a:gd name="connsiteX1" fmla="*/ 10000 w 10000"/>
                  <a:gd name="connsiteY1" fmla="*/ 4457 h 98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0000" h="9884">
                    <a:moveTo>
                      <a:pt x="0" y="9884"/>
                    </a:moveTo>
                    <a:cubicBezTo>
                      <a:pt x="1672" y="911"/>
                      <a:pt x="6222" y="-4194"/>
                      <a:pt x="10000" y="4457"/>
                    </a:cubicBezTo>
                  </a:path>
                </a:pathLst>
              </a:custGeom>
              <a:noFill/>
              <a:ln w="38100" cmpd="sng">
                <a:solidFill>
                  <a:schemeClr val="tx1"/>
                </a:solidFill>
                <a:round/>
                <a:headEnd type="oval" w="sm" len="sm"/>
                <a:tailEnd type="stealth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5" name="Rectangle 24"/>
            <p:cNvSpPr/>
            <p:nvPr/>
          </p:nvSpPr>
          <p:spPr>
            <a:xfrm>
              <a:off x="3883820" y="3860580"/>
              <a:ext cx="611980" cy="66084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b="1" dirty="0" smtClean="0">
                  <a:solidFill>
                    <a:srgbClr val="002060"/>
                  </a:solidFill>
                  <a:latin typeface="Verdana"/>
                  <a:ea typeface="Verdana"/>
                  <a:cs typeface="Verdana"/>
                </a:rPr>
                <a:t>≡</a:t>
              </a:r>
              <a:endParaRPr lang="en-US" sz="1600" b="1" dirty="0">
                <a:solidFill>
                  <a:srgbClr val="002060"/>
                </a:solidFill>
              </a:endParaRPr>
            </a:p>
          </p:txBody>
        </p:sp>
        <p:grpSp>
          <p:nvGrpSpPr>
            <p:cNvPr id="26" name="Group 25"/>
            <p:cNvGrpSpPr/>
            <p:nvPr/>
          </p:nvGrpSpPr>
          <p:grpSpPr>
            <a:xfrm>
              <a:off x="4574381" y="3780234"/>
              <a:ext cx="1251533" cy="821532"/>
              <a:chOff x="6174581" y="1887748"/>
              <a:chExt cx="1251533" cy="821532"/>
            </a:xfrm>
          </p:grpSpPr>
          <p:sp>
            <p:nvSpPr>
              <p:cNvPr id="27" name="Line 96"/>
              <p:cNvSpPr>
                <a:spLocks noChangeShapeType="1"/>
              </p:cNvSpPr>
              <p:nvPr/>
            </p:nvSpPr>
            <p:spPr bwMode="auto">
              <a:xfrm flipV="1">
                <a:off x="6191956" y="1899655"/>
                <a:ext cx="592225" cy="809625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 type="oval" w="sm" len="sm"/>
                <a:tailEnd type="stealth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" name="Line 96"/>
              <p:cNvSpPr>
                <a:spLocks noChangeShapeType="1"/>
              </p:cNvSpPr>
              <p:nvPr/>
            </p:nvSpPr>
            <p:spPr bwMode="auto">
              <a:xfrm rot="5400000">
                <a:off x="5846079" y="2357894"/>
                <a:ext cx="660839" cy="383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 type="oval" w="sm" len="sm"/>
                <a:tailEnd type="stealth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" name="Line 96"/>
              <p:cNvSpPr>
                <a:spLocks noChangeShapeType="1"/>
              </p:cNvSpPr>
              <p:nvPr/>
            </p:nvSpPr>
            <p:spPr bwMode="auto">
              <a:xfrm flipH="1" flipV="1">
                <a:off x="6203155" y="2052055"/>
                <a:ext cx="633412" cy="65008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 type="oval" w="sm" len="sm"/>
                <a:tailEnd type="stealth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" name="Line 96"/>
              <p:cNvSpPr>
                <a:spLocks noChangeShapeType="1"/>
              </p:cNvSpPr>
              <p:nvPr/>
            </p:nvSpPr>
            <p:spPr bwMode="auto">
              <a:xfrm rot="5400000">
                <a:off x="6650997" y="2068737"/>
                <a:ext cx="361978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 type="oval" w="sm" len="sm"/>
                <a:tailEnd type="stealth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" name="Line 96"/>
              <p:cNvSpPr>
                <a:spLocks noChangeShapeType="1"/>
              </p:cNvSpPr>
              <p:nvPr/>
            </p:nvSpPr>
            <p:spPr bwMode="auto">
              <a:xfrm rot="5400000" flipV="1">
                <a:off x="6649642" y="2477111"/>
                <a:ext cx="371472" cy="238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 type="oval" w="sm" len="sm"/>
                <a:tailEnd type="stealth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" name="Line 96"/>
              <p:cNvSpPr>
                <a:spLocks noChangeShapeType="1"/>
              </p:cNvSpPr>
              <p:nvPr/>
            </p:nvSpPr>
            <p:spPr bwMode="auto">
              <a:xfrm rot="16200000">
                <a:off x="6927948" y="2247459"/>
                <a:ext cx="363299" cy="550819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 type="oval" w="sm" len="sm"/>
                <a:tailEnd type="stealth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" name="Line 96"/>
              <p:cNvSpPr>
                <a:spLocks noChangeShapeType="1"/>
              </p:cNvSpPr>
              <p:nvPr/>
            </p:nvSpPr>
            <p:spPr bwMode="auto">
              <a:xfrm flipV="1">
                <a:off x="6829426" y="2287496"/>
                <a:ext cx="534034" cy="5065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 type="oval" w="sm" len="sm"/>
                <a:tailEnd type="stealth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" name="Line 96"/>
              <p:cNvSpPr>
                <a:spLocks noChangeShapeType="1"/>
              </p:cNvSpPr>
              <p:nvPr/>
            </p:nvSpPr>
            <p:spPr bwMode="auto">
              <a:xfrm rot="5400000" flipV="1">
                <a:off x="6929441" y="1794883"/>
                <a:ext cx="350045" cy="540545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 type="oval" w="sm" len="sm"/>
                <a:tailEnd type="stealth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" name="Text Box 57"/>
              <p:cNvSpPr txBox="1">
                <a:spLocks noChangeArrowheads="1"/>
              </p:cNvSpPr>
              <p:nvPr/>
            </p:nvSpPr>
            <p:spPr bwMode="auto">
              <a:xfrm>
                <a:off x="6565268" y="2113981"/>
                <a:ext cx="563509" cy="4148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bIns="228600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400" b="1" i="1" dirty="0">
                    <a:latin typeface="Lucida Sans" pitchFamily="34" charset="0"/>
                  </a:rPr>
                  <a:t>a</a:t>
                </a:r>
              </a:p>
            </p:txBody>
          </p:sp>
          <p:sp>
            <p:nvSpPr>
              <p:cNvPr id="36" name="Flowchart: Terminator 35"/>
              <p:cNvSpPr/>
              <p:nvPr/>
            </p:nvSpPr>
            <p:spPr>
              <a:xfrm>
                <a:off x="7372350" y="2257425"/>
                <a:ext cx="53764" cy="60112"/>
              </a:xfrm>
              <a:prstGeom prst="flowChartTerminator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75242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Oyts are Shapeless and </a:t>
            </a:r>
            <a:r>
              <a:rPr lang="en-US" dirty="0" err="1" smtClean="0"/>
              <a:t>Spaceless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53098"/>
            <a:ext cx="8229600" cy="5029200"/>
          </a:xfrm>
        </p:spPr>
        <p:txBody>
          <a:bodyPr>
            <a:normAutofit/>
          </a:bodyPr>
          <a:lstStyle/>
          <a:p>
            <a:r>
              <a:rPr lang="en-US" dirty="0" smtClean="0"/>
              <a:t>Imagine all oyts are in one “place”</a:t>
            </a:r>
          </a:p>
          <a:p>
            <a:r>
              <a:rPr lang="en-US" dirty="0" smtClean="0"/>
              <a:t>Travelers inside an oyt space </a:t>
            </a:r>
            <a:r>
              <a:rPr lang="en-US" i="1" dirty="0" smtClean="0"/>
              <a:t>perceive</a:t>
            </a:r>
            <a:r>
              <a:rPr lang="en-US" dirty="0" smtClean="0"/>
              <a:t> space by how many oyts they pass</a:t>
            </a:r>
          </a:p>
          <a:p>
            <a:r>
              <a:rPr lang="en-US" dirty="0" smtClean="0"/>
              <a:t>Dimensions arise from how many directions await the traveler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37C67-BA08-450B-BF5E-A1DCE137CEBD}" type="datetime1">
              <a:rPr lang="en-US" smtClean="0"/>
              <a:t>2/15/2018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Oyts – Buld a Universe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45A22-ED4C-433E-9135-9E45A11B5C83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195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 </a:t>
            </a:r>
            <a:r>
              <a:rPr lang="en-US" i="1" dirty="0" smtClean="0"/>
              <a:t>Oyt </a:t>
            </a:r>
            <a:r>
              <a:rPr lang="en-US" i="1" dirty="0"/>
              <a:t>S</a:t>
            </a:r>
            <a:r>
              <a:rPr lang="en-US" i="1" dirty="0" smtClean="0"/>
              <a:t>pace </a:t>
            </a:r>
            <a:r>
              <a:rPr lang="en-US" dirty="0" smtClean="0"/>
              <a:t>has GRSs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410200"/>
          </a:xfrm>
        </p:spPr>
        <p:txBody>
          <a:bodyPr>
            <a:normAutofit/>
          </a:bodyPr>
          <a:lstStyle/>
          <a:p>
            <a:r>
              <a:rPr lang="en-US" dirty="0" smtClean="0"/>
              <a:t>A Graph Rewriting System (</a:t>
            </a:r>
            <a:r>
              <a:rPr lang="en-US" b="1" i="1" dirty="0" smtClean="0">
                <a:solidFill>
                  <a:srgbClr val="FF0000"/>
                </a:solidFill>
                <a:effectLst>
                  <a:innerShdw blurRad="63500" dist="127000" dir="18900000">
                    <a:prstClr val="black">
                      <a:alpha val="50000"/>
                    </a:prstClr>
                  </a:innerShdw>
                </a:effectLst>
              </a:rPr>
              <a:t>GRS</a:t>
            </a:r>
            <a:r>
              <a:rPr lang="en-US" dirty="0" smtClean="0"/>
              <a:t>) is a set of </a:t>
            </a:r>
            <a:r>
              <a:rPr lang="en-US" i="1" dirty="0" smtClean="0"/>
              <a:t>rewrite rules</a:t>
            </a:r>
          </a:p>
          <a:p>
            <a:r>
              <a:rPr lang="en-US" dirty="0" smtClean="0"/>
              <a:t>Each rule seeks a </a:t>
            </a:r>
            <a:r>
              <a:rPr lang="en-US" i="1" dirty="0" smtClean="0"/>
              <a:t>pattern</a:t>
            </a:r>
            <a:r>
              <a:rPr lang="en-US" dirty="0" smtClean="0"/>
              <a:t> &amp; replaces its oyts with others</a:t>
            </a:r>
          </a:p>
          <a:p>
            <a:pPr lvl="1"/>
            <a:r>
              <a:rPr lang="en-US" dirty="0" smtClean="0"/>
              <a:t>example rule:   </a:t>
            </a:r>
          </a:p>
          <a:p>
            <a:pPr lvl="1">
              <a:spcBef>
                <a:spcPts val="0"/>
              </a:spcBef>
            </a:pPr>
            <a:endParaRPr lang="en-US" dirty="0" smtClean="0"/>
          </a:p>
          <a:p>
            <a:r>
              <a:rPr lang="en-US" dirty="0" smtClean="0"/>
              <a:t>An </a:t>
            </a:r>
            <a:r>
              <a:rPr lang="en-US" b="1" i="1" dirty="0">
                <a:solidFill>
                  <a:srgbClr val="FF0000"/>
                </a:solidFill>
                <a:effectLst>
                  <a:innerShdw blurRad="63500" dist="127000" dir="18900000">
                    <a:prstClr val="black">
                      <a:alpha val="50000"/>
                    </a:prstClr>
                  </a:innerShdw>
                </a:effectLst>
              </a:rPr>
              <a:t>oyt space </a:t>
            </a:r>
            <a:r>
              <a:rPr lang="en-US" dirty="0"/>
              <a:t>is a connected collection of oyts where each is associated with its own </a:t>
            </a:r>
            <a:r>
              <a:rPr lang="en-US" dirty="0" smtClean="0"/>
              <a:t>GRS</a:t>
            </a:r>
          </a:p>
          <a:p>
            <a:pPr marL="457200" lvl="1" indent="0">
              <a:buNone/>
            </a:pPr>
            <a:r>
              <a:rPr lang="en-US" dirty="0" smtClean="0"/>
              <a:t>	</a:t>
            </a:r>
            <a:r>
              <a:rPr lang="en-US" sz="2400" dirty="0" smtClean="0"/>
              <a:t>(in many cases, the GRS has no rules)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4E3A0-2945-449C-8487-3E3F617B3F4A}" type="datetime1">
              <a:rPr lang="en-US" smtClean="0"/>
              <a:t>2/15/2018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Oyts – Buld a Universe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45A22-ED4C-433E-9135-9E45A11B5C83}" type="slidenum">
              <a:rPr lang="en-US" smtClean="0"/>
              <a:pPr/>
              <a:t>6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3953175" y="3429000"/>
            <a:ext cx="1838025" cy="790575"/>
            <a:chOff x="3800775" y="3048000"/>
            <a:chExt cx="1838025" cy="790575"/>
          </a:xfrm>
        </p:grpSpPr>
        <p:grpSp>
          <p:nvGrpSpPr>
            <p:cNvPr id="23" name="Group 22"/>
            <p:cNvGrpSpPr/>
            <p:nvPr/>
          </p:nvGrpSpPr>
          <p:grpSpPr>
            <a:xfrm>
              <a:off x="5248575" y="3048000"/>
              <a:ext cx="390225" cy="790575"/>
              <a:chOff x="6286500" y="3448050"/>
              <a:chExt cx="390225" cy="790575"/>
            </a:xfrm>
          </p:grpSpPr>
          <p:sp>
            <p:nvSpPr>
              <p:cNvPr id="14" name="Text Box 280"/>
              <p:cNvSpPr txBox="1">
                <a:spLocks noChangeArrowheads="1"/>
              </p:cNvSpPr>
              <p:nvPr/>
            </p:nvSpPr>
            <p:spPr bwMode="auto">
              <a:xfrm>
                <a:off x="6543675" y="3992404"/>
                <a:ext cx="133050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600" b="1" i="1" dirty="0">
                    <a:latin typeface="Lucida Sans" pitchFamily="34" charset="0"/>
                  </a:rPr>
                  <a:t>b</a:t>
                </a:r>
              </a:p>
            </p:txBody>
          </p:sp>
          <p:sp>
            <p:nvSpPr>
              <p:cNvPr id="16" name="Text Box 286"/>
              <p:cNvSpPr txBox="1">
                <a:spLocks noChangeArrowheads="1"/>
              </p:cNvSpPr>
              <p:nvPr/>
            </p:nvSpPr>
            <p:spPr bwMode="auto">
              <a:xfrm>
                <a:off x="6286500" y="3992404"/>
                <a:ext cx="131446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600" b="1" i="1" dirty="0">
                    <a:latin typeface="Lucida Sans" pitchFamily="34" charset="0"/>
                  </a:rPr>
                  <a:t>a</a:t>
                </a:r>
              </a:p>
            </p:txBody>
          </p:sp>
          <p:sp>
            <p:nvSpPr>
              <p:cNvPr id="13" name="Freeform 262"/>
              <p:cNvSpPr>
                <a:spLocks noChangeAspect="1"/>
              </p:cNvSpPr>
              <p:nvPr/>
            </p:nvSpPr>
            <p:spPr bwMode="auto">
              <a:xfrm>
                <a:off x="6336453" y="3745397"/>
                <a:ext cx="147704" cy="299297"/>
              </a:xfrm>
              <a:custGeom>
                <a:avLst/>
                <a:gdLst>
                  <a:gd name="T0" fmla="*/ 2147483647 w 60"/>
                  <a:gd name="T1" fmla="*/ 0 h 126"/>
                  <a:gd name="T2" fmla="*/ 0 w 60"/>
                  <a:gd name="T3" fmla="*/ 2147483647 h 126"/>
                  <a:gd name="T4" fmla="*/ 0 60000 65536"/>
                  <a:gd name="T5" fmla="*/ 0 60000 65536"/>
                  <a:gd name="T6" fmla="*/ 0 w 60"/>
                  <a:gd name="T7" fmla="*/ 0 h 126"/>
                  <a:gd name="T8" fmla="*/ 60 w 60"/>
                  <a:gd name="T9" fmla="*/ 126 h 12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60" h="126">
                    <a:moveTo>
                      <a:pt x="60" y="0"/>
                    </a:moveTo>
                    <a:lnTo>
                      <a:pt x="0" y="126"/>
                    </a:lnTo>
                  </a:path>
                </a:pathLst>
              </a:custGeom>
              <a:noFill/>
              <a:ln w="38100" cmpd="sng">
                <a:solidFill>
                  <a:schemeClr val="tx1"/>
                </a:solidFill>
                <a:round/>
                <a:headEnd type="oval" w="sm" len="sm"/>
                <a:tailEnd type="stealth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" name="Freeform 281"/>
              <p:cNvSpPr>
                <a:spLocks/>
              </p:cNvSpPr>
              <p:nvPr/>
            </p:nvSpPr>
            <p:spPr bwMode="auto">
              <a:xfrm>
                <a:off x="6478081" y="3448050"/>
                <a:ext cx="4923" cy="275544"/>
              </a:xfrm>
              <a:custGeom>
                <a:avLst/>
                <a:gdLst>
                  <a:gd name="T0" fmla="*/ 0 w 2"/>
                  <a:gd name="T1" fmla="*/ 0 h 116"/>
                  <a:gd name="T2" fmla="*/ 2147483647 w 2"/>
                  <a:gd name="T3" fmla="*/ 2147483647 h 116"/>
                  <a:gd name="T4" fmla="*/ 0 60000 65536"/>
                  <a:gd name="T5" fmla="*/ 0 60000 65536"/>
                  <a:gd name="T6" fmla="*/ 0 w 2"/>
                  <a:gd name="T7" fmla="*/ 0 h 116"/>
                  <a:gd name="T8" fmla="*/ 2 w 2"/>
                  <a:gd name="T9" fmla="*/ 116 h 11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116">
                    <a:moveTo>
                      <a:pt x="0" y="0"/>
                    </a:moveTo>
                    <a:lnTo>
                      <a:pt x="2" y="116"/>
                    </a:lnTo>
                  </a:path>
                </a:pathLst>
              </a:custGeom>
              <a:noFill/>
              <a:ln w="38100" cmpd="sng">
                <a:solidFill>
                  <a:schemeClr val="tx1"/>
                </a:solidFill>
                <a:round/>
                <a:headEnd type="oval" w="sm" len="sm"/>
                <a:tailEnd type="stealth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" name="Freeform 289"/>
              <p:cNvSpPr>
                <a:spLocks noChangeAspect="1"/>
              </p:cNvSpPr>
              <p:nvPr/>
            </p:nvSpPr>
            <p:spPr bwMode="auto">
              <a:xfrm flipH="1">
                <a:off x="6481696" y="3745397"/>
                <a:ext cx="147704" cy="299297"/>
              </a:xfrm>
              <a:custGeom>
                <a:avLst/>
                <a:gdLst>
                  <a:gd name="T0" fmla="*/ 2147483647 w 60"/>
                  <a:gd name="T1" fmla="*/ 0 h 126"/>
                  <a:gd name="T2" fmla="*/ 0 w 60"/>
                  <a:gd name="T3" fmla="*/ 2147483647 h 126"/>
                  <a:gd name="T4" fmla="*/ 0 60000 65536"/>
                  <a:gd name="T5" fmla="*/ 0 60000 65536"/>
                  <a:gd name="T6" fmla="*/ 0 w 60"/>
                  <a:gd name="T7" fmla="*/ 0 h 126"/>
                  <a:gd name="T8" fmla="*/ 60 w 60"/>
                  <a:gd name="T9" fmla="*/ 126 h 12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60" h="126">
                    <a:moveTo>
                      <a:pt x="60" y="0"/>
                    </a:moveTo>
                    <a:lnTo>
                      <a:pt x="0" y="126"/>
                    </a:lnTo>
                  </a:path>
                </a:pathLst>
              </a:custGeom>
              <a:noFill/>
              <a:ln w="38100" cmpd="sng">
                <a:solidFill>
                  <a:schemeClr val="tx1"/>
                </a:solidFill>
                <a:round/>
                <a:headEnd type="oval" w="sm" len="sm"/>
                <a:tailEnd type="stealth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3800775" y="3052244"/>
              <a:ext cx="417213" cy="782086"/>
              <a:chOff x="4095750" y="3521617"/>
              <a:chExt cx="417213" cy="782086"/>
            </a:xfrm>
          </p:grpSpPr>
          <p:sp>
            <p:nvSpPr>
              <p:cNvPr id="8" name="Text Box 280"/>
              <p:cNvSpPr txBox="1">
                <a:spLocks noChangeArrowheads="1"/>
              </p:cNvSpPr>
              <p:nvPr/>
            </p:nvSpPr>
            <p:spPr bwMode="auto">
              <a:xfrm>
                <a:off x="4379913" y="4057482"/>
                <a:ext cx="133050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600" b="1" i="1" dirty="0">
                    <a:latin typeface="Lucida Sans" pitchFamily="34" charset="0"/>
                  </a:rPr>
                  <a:t>b</a:t>
                </a:r>
              </a:p>
            </p:txBody>
          </p:sp>
          <p:sp>
            <p:nvSpPr>
              <p:cNvPr id="10" name="Text Box 286"/>
              <p:cNvSpPr txBox="1">
                <a:spLocks noChangeArrowheads="1"/>
              </p:cNvSpPr>
              <p:nvPr/>
            </p:nvSpPr>
            <p:spPr bwMode="auto">
              <a:xfrm>
                <a:off x="4095750" y="4057482"/>
                <a:ext cx="131446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600" b="1" i="1" dirty="0">
                    <a:latin typeface="Lucida Sans" pitchFamily="34" charset="0"/>
                  </a:rPr>
                  <a:t>a</a:t>
                </a:r>
              </a:p>
            </p:txBody>
          </p:sp>
          <p:sp>
            <p:nvSpPr>
              <p:cNvPr id="7" name="Freeform 262"/>
              <p:cNvSpPr>
                <a:spLocks noChangeAspect="1"/>
              </p:cNvSpPr>
              <p:nvPr/>
            </p:nvSpPr>
            <p:spPr bwMode="auto">
              <a:xfrm>
                <a:off x="4157823" y="3521617"/>
                <a:ext cx="147704" cy="299297"/>
              </a:xfrm>
              <a:custGeom>
                <a:avLst/>
                <a:gdLst>
                  <a:gd name="T0" fmla="*/ 2147483647 w 60"/>
                  <a:gd name="T1" fmla="*/ 0 h 126"/>
                  <a:gd name="T2" fmla="*/ 0 w 60"/>
                  <a:gd name="T3" fmla="*/ 2147483647 h 126"/>
                  <a:gd name="T4" fmla="*/ 0 60000 65536"/>
                  <a:gd name="T5" fmla="*/ 0 60000 65536"/>
                  <a:gd name="T6" fmla="*/ 0 w 60"/>
                  <a:gd name="T7" fmla="*/ 0 h 126"/>
                  <a:gd name="T8" fmla="*/ 60 w 60"/>
                  <a:gd name="T9" fmla="*/ 126 h 12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60" h="126">
                    <a:moveTo>
                      <a:pt x="60" y="0"/>
                    </a:moveTo>
                    <a:lnTo>
                      <a:pt x="0" y="126"/>
                    </a:lnTo>
                  </a:path>
                </a:pathLst>
              </a:custGeom>
              <a:noFill/>
              <a:ln w="38100" cmpd="sng">
                <a:solidFill>
                  <a:schemeClr val="tx1"/>
                </a:solidFill>
                <a:round/>
                <a:headEnd type="oval" w="sm" len="sm"/>
                <a:tailEnd type="stealth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" name="Freeform 281"/>
              <p:cNvSpPr>
                <a:spLocks/>
              </p:cNvSpPr>
              <p:nvPr/>
            </p:nvSpPr>
            <p:spPr bwMode="auto">
              <a:xfrm>
                <a:off x="4450770" y="3835166"/>
                <a:ext cx="4923" cy="275544"/>
              </a:xfrm>
              <a:custGeom>
                <a:avLst/>
                <a:gdLst>
                  <a:gd name="T0" fmla="*/ 0 w 2"/>
                  <a:gd name="T1" fmla="*/ 0 h 116"/>
                  <a:gd name="T2" fmla="*/ 2147483647 w 2"/>
                  <a:gd name="T3" fmla="*/ 2147483647 h 116"/>
                  <a:gd name="T4" fmla="*/ 0 60000 65536"/>
                  <a:gd name="T5" fmla="*/ 0 60000 65536"/>
                  <a:gd name="T6" fmla="*/ 0 w 2"/>
                  <a:gd name="T7" fmla="*/ 0 h 116"/>
                  <a:gd name="T8" fmla="*/ 2 w 2"/>
                  <a:gd name="T9" fmla="*/ 116 h 11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116">
                    <a:moveTo>
                      <a:pt x="0" y="0"/>
                    </a:moveTo>
                    <a:lnTo>
                      <a:pt x="2" y="116"/>
                    </a:lnTo>
                  </a:path>
                </a:pathLst>
              </a:custGeom>
              <a:noFill/>
              <a:ln w="38100" cmpd="sng">
                <a:solidFill>
                  <a:schemeClr val="tx1"/>
                </a:solidFill>
                <a:round/>
                <a:headEnd type="oval" w="sm" len="sm"/>
                <a:tailEnd type="stealth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" name="Freeform 289"/>
              <p:cNvSpPr>
                <a:spLocks noChangeAspect="1"/>
              </p:cNvSpPr>
              <p:nvPr/>
            </p:nvSpPr>
            <p:spPr bwMode="auto">
              <a:xfrm flipH="1">
                <a:off x="4303066" y="3521617"/>
                <a:ext cx="147704" cy="299297"/>
              </a:xfrm>
              <a:custGeom>
                <a:avLst/>
                <a:gdLst>
                  <a:gd name="T0" fmla="*/ 2147483647 w 60"/>
                  <a:gd name="T1" fmla="*/ 0 h 126"/>
                  <a:gd name="T2" fmla="*/ 0 w 60"/>
                  <a:gd name="T3" fmla="*/ 2147483647 h 126"/>
                  <a:gd name="T4" fmla="*/ 0 60000 65536"/>
                  <a:gd name="T5" fmla="*/ 0 60000 65536"/>
                  <a:gd name="T6" fmla="*/ 0 w 60"/>
                  <a:gd name="T7" fmla="*/ 0 h 126"/>
                  <a:gd name="T8" fmla="*/ 60 w 60"/>
                  <a:gd name="T9" fmla="*/ 126 h 12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60" h="126">
                    <a:moveTo>
                      <a:pt x="60" y="0"/>
                    </a:moveTo>
                    <a:lnTo>
                      <a:pt x="0" y="126"/>
                    </a:lnTo>
                  </a:path>
                </a:pathLst>
              </a:custGeom>
              <a:noFill/>
              <a:ln w="38100" cmpd="sng">
                <a:solidFill>
                  <a:schemeClr val="tx1"/>
                </a:solidFill>
                <a:round/>
                <a:headEnd type="oval" w="sm" len="sm"/>
                <a:tailEnd type="stealth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" name="Freeform 281"/>
              <p:cNvSpPr>
                <a:spLocks/>
              </p:cNvSpPr>
              <p:nvPr/>
            </p:nvSpPr>
            <p:spPr bwMode="auto">
              <a:xfrm>
                <a:off x="4171950" y="3839256"/>
                <a:ext cx="4923" cy="275544"/>
              </a:xfrm>
              <a:custGeom>
                <a:avLst/>
                <a:gdLst>
                  <a:gd name="T0" fmla="*/ 0 w 2"/>
                  <a:gd name="T1" fmla="*/ 0 h 116"/>
                  <a:gd name="T2" fmla="*/ 2147483647 w 2"/>
                  <a:gd name="T3" fmla="*/ 2147483647 h 116"/>
                  <a:gd name="T4" fmla="*/ 0 60000 65536"/>
                  <a:gd name="T5" fmla="*/ 0 60000 65536"/>
                  <a:gd name="T6" fmla="*/ 0 w 2"/>
                  <a:gd name="T7" fmla="*/ 0 h 116"/>
                  <a:gd name="T8" fmla="*/ 2 w 2"/>
                  <a:gd name="T9" fmla="*/ 116 h 11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116">
                    <a:moveTo>
                      <a:pt x="0" y="0"/>
                    </a:moveTo>
                    <a:lnTo>
                      <a:pt x="2" y="116"/>
                    </a:lnTo>
                  </a:path>
                </a:pathLst>
              </a:custGeom>
              <a:noFill/>
              <a:ln w="38100" cmpd="sng">
                <a:solidFill>
                  <a:schemeClr val="tx1"/>
                </a:solidFill>
                <a:round/>
                <a:headEnd type="oval" w="sm" len="sm"/>
                <a:tailEnd type="stealth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5" name="Right Arrow 24"/>
            <p:cNvSpPr/>
            <p:nvPr/>
          </p:nvSpPr>
          <p:spPr>
            <a:xfrm>
              <a:off x="4466581" y="3277171"/>
              <a:ext cx="533400" cy="33223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102699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Pointless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219200"/>
            <a:ext cx="7239000" cy="5029200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Starting space:</a:t>
            </a:r>
          </a:p>
          <a:p>
            <a:endParaRPr lang="en-US" dirty="0"/>
          </a:p>
          <a:p>
            <a:r>
              <a:rPr lang="en-US" dirty="0" smtClean="0"/>
              <a:t>A rule for oyt </a:t>
            </a:r>
            <a:r>
              <a:rPr lang="en-US" i="1" dirty="0" smtClean="0"/>
              <a:t>a</a:t>
            </a:r>
            <a:r>
              <a:rPr lang="en-US" dirty="0" smtClean="0"/>
              <a:t>:</a:t>
            </a:r>
          </a:p>
          <a:p>
            <a:pPr lvl="1"/>
            <a:r>
              <a:rPr lang="en-US" sz="2000" dirty="0" smtClean="0"/>
              <a:t>(but oyts are colorless)</a:t>
            </a:r>
            <a:endParaRPr lang="en-US" dirty="0" smtClean="0"/>
          </a:p>
          <a:p>
            <a:pPr>
              <a:spcBef>
                <a:spcPts val="1400"/>
              </a:spcBef>
            </a:pPr>
            <a:endParaRPr lang="en-US" dirty="0"/>
          </a:p>
          <a:p>
            <a:pPr>
              <a:lnSpc>
                <a:spcPct val="10000"/>
              </a:lnSpc>
              <a:spcBef>
                <a:spcPts val="0"/>
              </a:spcBef>
            </a:pPr>
            <a:r>
              <a:rPr lang="en-US" dirty="0" smtClean="0"/>
              <a:t>Pattern matches</a:t>
            </a:r>
          </a:p>
          <a:p>
            <a:endParaRPr lang="en-US" dirty="0"/>
          </a:p>
          <a:p>
            <a:r>
              <a:rPr lang="en-US" dirty="0" smtClean="0"/>
              <a:t>Result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9BD33-DB82-4151-B7DF-3AFCC5634E01}" type="datetime1">
              <a:rPr lang="en-US" smtClean="0"/>
              <a:t>2/15/2018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Oyts – Buld a Universe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45A22-ED4C-433E-9135-9E45A11B5C83}" type="slidenum">
              <a:rPr lang="en-US" smtClean="0"/>
              <a:pPr/>
              <a:t>7</a:t>
            </a:fld>
            <a:endParaRPr lang="en-US"/>
          </a:p>
        </p:txBody>
      </p:sp>
      <p:grpSp>
        <p:nvGrpSpPr>
          <p:cNvPr id="52" name="Group 51"/>
          <p:cNvGrpSpPr/>
          <p:nvPr/>
        </p:nvGrpSpPr>
        <p:grpSpPr>
          <a:xfrm>
            <a:off x="5399088" y="2789236"/>
            <a:ext cx="1839912" cy="792164"/>
            <a:chOff x="4343400" y="2789236"/>
            <a:chExt cx="1839912" cy="792164"/>
          </a:xfrm>
        </p:grpSpPr>
        <p:sp>
          <p:nvSpPr>
            <p:cNvPr id="10" name="Text Box 145"/>
            <p:cNvSpPr txBox="1">
              <a:spLocks noChangeArrowheads="1"/>
            </p:cNvSpPr>
            <p:nvPr/>
          </p:nvSpPr>
          <p:spPr bwMode="auto">
            <a:xfrm>
              <a:off x="5859423" y="2918139"/>
              <a:ext cx="260350" cy="228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bIns="228600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400" b="1" i="1" dirty="0">
                  <a:latin typeface="Lucida Sans" pitchFamily="34" charset="0"/>
                </a:rPr>
                <a:t>b</a:t>
              </a:r>
            </a:p>
          </p:txBody>
        </p:sp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5295492" y="2987045"/>
              <a:ext cx="566977" cy="39017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" name="Freeform 73"/>
            <p:cNvSpPr>
              <a:spLocks noChangeAspect="1"/>
            </p:cNvSpPr>
            <p:nvPr/>
          </p:nvSpPr>
          <p:spPr bwMode="auto">
            <a:xfrm>
              <a:off x="6035636" y="2976247"/>
              <a:ext cx="147676" cy="375280"/>
            </a:xfrm>
            <a:custGeom>
              <a:avLst/>
              <a:gdLst>
                <a:gd name="T0" fmla="*/ 105846563 w 42"/>
                <a:gd name="T1" fmla="*/ 0 h 93"/>
                <a:gd name="T2" fmla="*/ 0 w 42"/>
                <a:gd name="T3" fmla="*/ 234376119 h 93"/>
                <a:gd name="T4" fmla="*/ 0 60000 65536"/>
                <a:gd name="T5" fmla="*/ 0 60000 65536"/>
                <a:gd name="T6" fmla="*/ 0 w 42"/>
                <a:gd name="T7" fmla="*/ 0 h 93"/>
                <a:gd name="T8" fmla="*/ 42 w 42"/>
                <a:gd name="T9" fmla="*/ 93 h 93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2" h="93">
                  <a:moveTo>
                    <a:pt x="42" y="0"/>
                  </a:moveTo>
                  <a:lnTo>
                    <a:pt x="0" y="93"/>
                  </a:lnTo>
                </a:path>
              </a:pathLst>
            </a:custGeom>
            <a:noFill/>
            <a:ln w="38100" cmpd="sng">
              <a:solidFill>
                <a:srgbClr val="009999"/>
              </a:solidFill>
              <a:round/>
              <a:headEnd type="oval" w="sm" len="sm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4343400" y="2789236"/>
              <a:ext cx="792162" cy="792164"/>
              <a:chOff x="2122488" y="1981199"/>
              <a:chExt cx="792162" cy="792164"/>
            </a:xfrm>
          </p:grpSpPr>
          <p:sp>
            <p:nvSpPr>
              <p:cNvPr id="12" name="Freeform 66"/>
              <p:cNvSpPr>
                <a:spLocks noChangeAspect="1"/>
              </p:cNvSpPr>
              <p:nvPr/>
            </p:nvSpPr>
            <p:spPr bwMode="auto">
              <a:xfrm>
                <a:off x="2577132" y="1981199"/>
                <a:ext cx="155066" cy="338469"/>
              </a:xfrm>
              <a:custGeom>
                <a:avLst/>
                <a:gdLst>
                  <a:gd name="T0" fmla="*/ 151209375 w 60"/>
                  <a:gd name="T1" fmla="*/ 0 h 126"/>
                  <a:gd name="T2" fmla="*/ 0 w 60"/>
                  <a:gd name="T3" fmla="*/ 317539688 h 126"/>
                  <a:gd name="T4" fmla="*/ 0 60000 65536"/>
                  <a:gd name="T5" fmla="*/ 0 60000 65536"/>
                  <a:gd name="T6" fmla="*/ 0 w 60"/>
                  <a:gd name="T7" fmla="*/ 0 h 126"/>
                  <a:gd name="T8" fmla="*/ 60 w 60"/>
                  <a:gd name="T9" fmla="*/ 126 h 12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60" h="126">
                    <a:moveTo>
                      <a:pt x="60" y="0"/>
                    </a:moveTo>
                    <a:lnTo>
                      <a:pt x="0" y="126"/>
                    </a:lnTo>
                  </a:path>
                </a:pathLst>
              </a:custGeom>
              <a:noFill/>
              <a:ln w="38100" cmpd="sng">
                <a:solidFill>
                  <a:schemeClr val="tx1"/>
                </a:solidFill>
                <a:round/>
                <a:headEnd type="oval" w="sm" len="sm"/>
                <a:tailEnd type="stealth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" name="Freeform 67"/>
              <p:cNvSpPr>
                <a:spLocks/>
              </p:cNvSpPr>
              <p:nvPr/>
            </p:nvSpPr>
            <p:spPr bwMode="auto">
              <a:xfrm>
                <a:off x="2732198" y="1995603"/>
                <a:ext cx="166285" cy="648133"/>
              </a:xfrm>
              <a:custGeom>
                <a:avLst/>
                <a:gdLst>
                  <a:gd name="T0" fmla="*/ 0 w 72"/>
                  <a:gd name="T1" fmla="*/ 0 h 270"/>
                  <a:gd name="T2" fmla="*/ 181451250 w 72"/>
                  <a:gd name="T3" fmla="*/ 680442188 h 270"/>
                  <a:gd name="T4" fmla="*/ 0 60000 65536"/>
                  <a:gd name="T5" fmla="*/ 0 60000 65536"/>
                  <a:gd name="T6" fmla="*/ 0 w 72"/>
                  <a:gd name="T7" fmla="*/ 0 h 270"/>
                  <a:gd name="T8" fmla="*/ 72 w 72"/>
                  <a:gd name="T9" fmla="*/ 270 h 27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72" h="270">
                    <a:moveTo>
                      <a:pt x="0" y="0"/>
                    </a:moveTo>
                    <a:lnTo>
                      <a:pt x="72" y="270"/>
                    </a:lnTo>
                  </a:path>
                </a:pathLst>
              </a:custGeom>
              <a:noFill/>
              <a:ln w="38100" cmpd="sng">
                <a:solidFill>
                  <a:schemeClr val="tx1"/>
                </a:solidFill>
                <a:round/>
                <a:headEnd type="oval" w="sm" len="sm"/>
                <a:tailEnd type="stealth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" name="Freeform 68"/>
              <p:cNvSpPr>
                <a:spLocks/>
              </p:cNvSpPr>
              <p:nvPr/>
            </p:nvSpPr>
            <p:spPr bwMode="auto">
              <a:xfrm>
                <a:off x="2311867" y="2341273"/>
                <a:ext cx="263285" cy="229109"/>
              </a:xfrm>
              <a:custGeom>
                <a:avLst/>
                <a:gdLst>
                  <a:gd name="T0" fmla="*/ 216733438 w 86"/>
                  <a:gd name="T1" fmla="*/ 0 h 72"/>
                  <a:gd name="T2" fmla="*/ 0 w 86"/>
                  <a:gd name="T3" fmla="*/ 181451250 h 72"/>
                  <a:gd name="T4" fmla="*/ 0 60000 65536"/>
                  <a:gd name="T5" fmla="*/ 0 60000 65536"/>
                  <a:gd name="T6" fmla="*/ 0 w 86"/>
                  <a:gd name="T7" fmla="*/ 0 h 72"/>
                  <a:gd name="T8" fmla="*/ 86 w 86"/>
                  <a:gd name="T9" fmla="*/ 72 h 7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86" h="72">
                    <a:moveTo>
                      <a:pt x="86" y="0"/>
                    </a:moveTo>
                    <a:lnTo>
                      <a:pt x="0" y="72"/>
                    </a:lnTo>
                  </a:path>
                </a:pathLst>
              </a:custGeom>
              <a:noFill/>
              <a:ln w="38100" cmpd="sng">
                <a:solidFill>
                  <a:schemeClr val="tx1"/>
                </a:solidFill>
                <a:round/>
                <a:headEnd type="oval" w="sm" len="sm"/>
                <a:tailEnd type="stealth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" name="Freeform 69"/>
              <p:cNvSpPr>
                <a:spLocks/>
              </p:cNvSpPr>
              <p:nvPr/>
            </p:nvSpPr>
            <p:spPr bwMode="auto">
              <a:xfrm>
                <a:off x="2510485" y="2355677"/>
                <a:ext cx="55428" cy="273656"/>
              </a:xfrm>
              <a:custGeom>
                <a:avLst/>
                <a:gdLst>
                  <a:gd name="T0" fmla="*/ 60483750 w 24"/>
                  <a:gd name="T1" fmla="*/ 0 h 114"/>
                  <a:gd name="T2" fmla="*/ 0 w 24"/>
                  <a:gd name="T3" fmla="*/ 287297813 h 114"/>
                  <a:gd name="T4" fmla="*/ 0 60000 65536"/>
                  <a:gd name="T5" fmla="*/ 0 60000 65536"/>
                  <a:gd name="T6" fmla="*/ 0 w 24"/>
                  <a:gd name="T7" fmla="*/ 0 h 114"/>
                  <a:gd name="T8" fmla="*/ 24 w 24"/>
                  <a:gd name="T9" fmla="*/ 114 h 114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4" h="114">
                    <a:moveTo>
                      <a:pt x="24" y="0"/>
                    </a:moveTo>
                    <a:cubicBezTo>
                      <a:pt x="19" y="25"/>
                      <a:pt x="6" y="82"/>
                      <a:pt x="0" y="114"/>
                    </a:cubicBezTo>
                  </a:path>
                </a:pathLst>
              </a:custGeom>
              <a:noFill/>
              <a:ln w="38100" cmpd="sng">
                <a:solidFill>
                  <a:schemeClr val="tx1"/>
                </a:solidFill>
                <a:round/>
                <a:headEnd type="oval" w="sm" len="sm"/>
                <a:tailEnd type="stealth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" name="Text Box 146"/>
              <p:cNvSpPr txBox="1">
                <a:spLocks noChangeArrowheads="1"/>
              </p:cNvSpPr>
              <p:nvPr/>
            </p:nvSpPr>
            <p:spPr bwMode="auto">
              <a:xfrm>
                <a:off x="2122488" y="2427692"/>
                <a:ext cx="378759" cy="34567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bIns="228600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400" b="1" i="1">
                    <a:latin typeface="Lucida Sans" pitchFamily="34" charset="0"/>
                  </a:rPr>
                  <a:t>b</a:t>
                </a:r>
              </a:p>
            </p:txBody>
          </p:sp>
          <p:sp>
            <p:nvSpPr>
              <p:cNvPr id="17" name="Flowchart: Connector 16"/>
              <p:cNvSpPr/>
              <p:nvPr/>
            </p:nvSpPr>
            <p:spPr>
              <a:xfrm flipV="1">
                <a:off x="2478152" y="2658139"/>
                <a:ext cx="64666" cy="69614"/>
              </a:xfrm>
              <a:prstGeom prst="flowChartConnector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8" name="Flowchart: Connector 17"/>
              <p:cNvSpPr/>
              <p:nvPr/>
            </p:nvSpPr>
            <p:spPr>
              <a:xfrm flipV="1">
                <a:off x="2849984" y="2658139"/>
                <a:ext cx="64666" cy="69614"/>
              </a:xfrm>
              <a:prstGeom prst="flowChartConnector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</p:grpSp>
      <p:grpSp>
        <p:nvGrpSpPr>
          <p:cNvPr id="29" name="Group 28"/>
          <p:cNvGrpSpPr/>
          <p:nvPr/>
        </p:nvGrpSpPr>
        <p:grpSpPr>
          <a:xfrm>
            <a:off x="5399088" y="3962400"/>
            <a:ext cx="1471941" cy="885611"/>
            <a:chOff x="297492" y="2093496"/>
            <a:chExt cx="1471941" cy="885611"/>
          </a:xfrm>
        </p:grpSpPr>
        <p:sp>
          <p:nvSpPr>
            <p:cNvPr id="30" name="Freeform 44"/>
            <p:cNvSpPr>
              <a:spLocks/>
            </p:cNvSpPr>
            <p:nvPr/>
          </p:nvSpPr>
          <p:spPr bwMode="auto">
            <a:xfrm>
              <a:off x="1332113" y="2241097"/>
              <a:ext cx="401861" cy="477830"/>
            </a:xfrm>
            <a:custGeom>
              <a:avLst/>
              <a:gdLst>
                <a:gd name="T0" fmla="*/ 0 w 170"/>
                <a:gd name="T1" fmla="*/ 0 h 191"/>
                <a:gd name="T2" fmla="*/ 2147483647 w 170"/>
                <a:gd name="T3" fmla="*/ 2147483647 h 191"/>
                <a:gd name="T4" fmla="*/ 0 60000 65536"/>
                <a:gd name="T5" fmla="*/ 0 60000 65536"/>
                <a:gd name="T6" fmla="*/ 0 w 170"/>
                <a:gd name="T7" fmla="*/ 0 h 191"/>
                <a:gd name="T8" fmla="*/ 170 w 170"/>
                <a:gd name="T9" fmla="*/ 191 h 19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70" h="191">
                  <a:moveTo>
                    <a:pt x="0" y="0"/>
                  </a:moveTo>
                  <a:cubicBezTo>
                    <a:pt x="0" y="0"/>
                    <a:pt x="166" y="53"/>
                    <a:pt x="170" y="191"/>
                  </a:cubicBezTo>
                </a:path>
              </a:pathLst>
            </a:custGeom>
            <a:noFill/>
            <a:ln w="38100" cmpd="sng">
              <a:solidFill>
                <a:schemeClr val="tx1"/>
              </a:solidFill>
              <a:round/>
              <a:headEnd type="oval" w="med" len="med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Freeform 45"/>
            <p:cNvSpPr>
              <a:spLocks/>
            </p:cNvSpPr>
            <p:nvPr/>
          </p:nvSpPr>
          <p:spPr bwMode="auto">
            <a:xfrm>
              <a:off x="934980" y="2243600"/>
              <a:ext cx="397133" cy="240166"/>
            </a:xfrm>
            <a:custGeom>
              <a:avLst/>
              <a:gdLst>
                <a:gd name="T0" fmla="*/ 2147483647 w 168"/>
                <a:gd name="T1" fmla="*/ 0 h 96"/>
                <a:gd name="T2" fmla="*/ 0 w 168"/>
                <a:gd name="T3" fmla="*/ 2147483647 h 96"/>
                <a:gd name="T4" fmla="*/ 0 60000 65536"/>
                <a:gd name="T5" fmla="*/ 0 60000 65536"/>
                <a:gd name="T6" fmla="*/ 0 w 168"/>
                <a:gd name="T7" fmla="*/ 0 h 96"/>
                <a:gd name="T8" fmla="*/ 168 w 168"/>
                <a:gd name="T9" fmla="*/ 96 h 9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68" h="96">
                  <a:moveTo>
                    <a:pt x="168" y="0"/>
                  </a:moveTo>
                  <a:lnTo>
                    <a:pt x="0" y="96"/>
                  </a:lnTo>
                </a:path>
              </a:pathLst>
            </a:custGeom>
            <a:noFill/>
            <a:ln w="38100" cmpd="sng">
              <a:solidFill>
                <a:schemeClr val="tx1"/>
              </a:solidFill>
              <a:round/>
              <a:headEnd type="oval" w="sm" len="sm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Freeform 46"/>
            <p:cNvSpPr>
              <a:spLocks noChangeAspect="1"/>
            </p:cNvSpPr>
            <p:nvPr/>
          </p:nvSpPr>
          <p:spPr bwMode="auto">
            <a:xfrm>
              <a:off x="920797" y="2526294"/>
              <a:ext cx="89828" cy="277692"/>
            </a:xfrm>
            <a:custGeom>
              <a:avLst/>
              <a:gdLst>
                <a:gd name="T0" fmla="*/ 0 w 38"/>
                <a:gd name="T1" fmla="*/ 0 h 111"/>
                <a:gd name="T2" fmla="*/ 2147483647 w 38"/>
                <a:gd name="T3" fmla="*/ 2147483647 h 111"/>
                <a:gd name="T4" fmla="*/ 0 60000 65536"/>
                <a:gd name="T5" fmla="*/ 0 60000 65536"/>
                <a:gd name="T6" fmla="*/ 0 w 38"/>
                <a:gd name="T7" fmla="*/ 0 h 111"/>
                <a:gd name="T8" fmla="*/ 38 w 38"/>
                <a:gd name="T9" fmla="*/ 111 h 11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8" h="111">
                  <a:moveTo>
                    <a:pt x="0" y="0"/>
                  </a:moveTo>
                  <a:lnTo>
                    <a:pt x="38" y="111"/>
                  </a:lnTo>
                </a:path>
              </a:pathLst>
            </a:custGeom>
            <a:noFill/>
            <a:ln w="38100" cmpd="sng">
              <a:solidFill>
                <a:srgbClr val="FF0000"/>
              </a:solidFill>
              <a:round/>
              <a:headEnd type="oval" w="sm" len="sm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" name="Freeform 47"/>
            <p:cNvSpPr>
              <a:spLocks/>
            </p:cNvSpPr>
            <p:nvPr/>
          </p:nvSpPr>
          <p:spPr bwMode="auto">
            <a:xfrm>
              <a:off x="920797" y="2493772"/>
              <a:ext cx="756444" cy="270186"/>
            </a:xfrm>
            <a:custGeom>
              <a:avLst/>
              <a:gdLst>
                <a:gd name="T0" fmla="*/ 0 w 320"/>
                <a:gd name="T1" fmla="*/ 2147483647 h 108"/>
                <a:gd name="T2" fmla="*/ 2147483647 w 320"/>
                <a:gd name="T3" fmla="*/ 2147483647 h 108"/>
                <a:gd name="T4" fmla="*/ 0 60000 65536"/>
                <a:gd name="T5" fmla="*/ 0 60000 65536"/>
                <a:gd name="T6" fmla="*/ 0 w 320"/>
                <a:gd name="T7" fmla="*/ 0 h 108"/>
                <a:gd name="T8" fmla="*/ 320 w 320"/>
                <a:gd name="T9" fmla="*/ 108 h 108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20" h="108">
                  <a:moveTo>
                    <a:pt x="0" y="14"/>
                  </a:moveTo>
                  <a:cubicBezTo>
                    <a:pt x="0" y="14"/>
                    <a:pt x="254" y="0"/>
                    <a:pt x="320" y="108"/>
                  </a:cubicBezTo>
                </a:path>
              </a:pathLst>
            </a:custGeom>
            <a:noFill/>
            <a:ln w="38100" cmpd="sng">
              <a:solidFill>
                <a:srgbClr val="FF0000"/>
              </a:solidFill>
              <a:round/>
              <a:headEnd type="oval" w="med" len="med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Freeform 48"/>
            <p:cNvSpPr>
              <a:spLocks/>
            </p:cNvSpPr>
            <p:nvPr/>
          </p:nvSpPr>
          <p:spPr bwMode="auto">
            <a:xfrm>
              <a:off x="599308" y="2093496"/>
              <a:ext cx="676072" cy="550380"/>
            </a:xfrm>
            <a:custGeom>
              <a:avLst/>
              <a:gdLst>
                <a:gd name="T0" fmla="*/ 468103 w 9998"/>
                <a:gd name="T1" fmla="*/ 366557731 h 10782"/>
                <a:gd name="T2" fmla="*/ 936722601 w 9998"/>
                <a:gd name="T3" fmla="*/ 82851027 h 10782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9998" h="10782">
                  <a:moveTo>
                    <a:pt x="5" y="10782"/>
                  </a:moveTo>
                  <a:cubicBezTo>
                    <a:pt x="-205" y="-918"/>
                    <a:pt x="6784" y="-2056"/>
                    <a:pt x="9998" y="2437"/>
                  </a:cubicBezTo>
                </a:path>
              </a:pathLst>
            </a:custGeom>
            <a:noFill/>
            <a:ln w="38100" cmpd="sng">
              <a:solidFill>
                <a:schemeClr val="tx1"/>
              </a:solidFill>
              <a:round/>
              <a:headEnd type="oval" w="med" len="med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Freeform 55"/>
            <p:cNvSpPr>
              <a:spLocks/>
            </p:cNvSpPr>
            <p:nvPr/>
          </p:nvSpPr>
          <p:spPr bwMode="auto">
            <a:xfrm>
              <a:off x="589852" y="2701415"/>
              <a:ext cx="439683" cy="277692"/>
            </a:xfrm>
            <a:custGeom>
              <a:avLst/>
              <a:gdLst>
                <a:gd name="T0" fmla="*/ 83546930 w 17574"/>
                <a:gd name="T1" fmla="*/ 6557508 h 21060"/>
                <a:gd name="T2" fmla="*/ 190264 w 17574"/>
                <a:gd name="T3" fmla="*/ 0 h 21060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7574" h="21060">
                  <a:moveTo>
                    <a:pt x="17574" y="11224"/>
                  </a:moveTo>
                  <a:cubicBezTo>
                    <a:pt x="9278" y="29168"/>
                    <a:pt x="-714" y="20863"/>
                    <a:pt x="40" y="0"/>
                  </a:cubicBezTo>
                </a:path>
              </a:pathLst>
            </a:custGeom>
            <a:noFill/>
            <a:ln w="38100" cmpd="sng">
              <a:solidFill>
                <a:srgbClr val="FF0000"/>
              </a:solidFill>
              <a:round/>
              <a:headEnd type="oval" w="sm" len="sm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" name="Freeform 56"/>
            <p:cNvSpPr>
              <a:spLocks/>
            </p:cNvSpPr>
            <p:nvPr/>
          </p:nvSpPr>
          <p:spPr bwMode="auto">
            <a:xfrm>
              <a:off x="1034263" y="2839010"/>
              <a:ext cx="642977" cy="70048"/>
            </a:xfrm>
            <a:custGeom>
              <a:avLst/>
              <a:gdLst>
                <a:gd name="T0" fmla="*/ 0 w 10000"/>
                <a:gd name="T1" fmla="*/ 167916 h 9664"/>
                <a:gd name="T2" fmla="*/ 805096454 w 10000"/>
                <a:gd name="T3" fmla="*/ 0 h 9664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0000" h="9664">
                  <a:moveTo>
                    <a:pt x="0" y="1724"/>
                  </a:moveTo>
                  <a:cubicBezTo>
                    <a:pt x="0" y="1724"/>
                    <a:pt x="5588" y="20689"/>
                    <a:pt x="10000" y="0"/>
                  </a:cubicBezTo>
                </a:path>
              </a:pathLst>
            </a:custGeom>
            <a:noFill/>
            <a:ln w="38100" cmpd="sng">
              <a:solidFill>
                <a:srgbClr val="FF0000"/>
              </a:solidFill>
              <a:round/>
              <a:headEnd type="oval" w="med" len="med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Flowchart: Connector 36"/>
            <p:cNvSpPr/>
            <p:nvPr/>
          </p:nvSpPr>
          <p:spPr>
            <a:xfrm flipV="1">
              <a:off x="1703244" y="2771463"/>
              <a:ext cx="66189" cy="72551"/>
            </a:xfrm>
            <a:prstGeom prst="flowChartConnector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8" name="Text Box 57"/>
            <p:cNvSpPr txBox="1">
              <a:spLocks noChangeArrowheads="1"/>
            </p:cNvSpPr>
            <p:nvPr/>
          </p:nvSpPr>
          <p:spPr bwMode="auto">
            <a:xfrm>
              <a:off x="621972" y="2351173"/>
              <a:ext cx="387678" cy="360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bIns="228600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400" b="1" i="1" dirty="0" smtClean="0">
                  <a:latin typeface="Lucida Sans" pitchFamily="34" charset="0"/>
                </a:rPr>
                <a:t>a</a:t>
              </a:r>
              <a:endParaRPr lang="en-US" altLang="en-US" sz="1400" b="1" i="1" dirty="0">
                <a:latin typeface="Lucida Sans" pitchFamily="34" charset="0"/>
              </a:endParaRPr>
            </a:p>
          </p:txBody>
        </p:sp>
        <p:sp>
          <p:nvSpPr>
            <p:cNvPr id="39" name="Text Box 146"/>
            <p:cNvSpPr txBox="1">
              <a:spLocks noChangeArrowheads="1"/>
            </p:cNvSpPr>
            <p:nvPr/>
          </p:nvSpPr>
          <p:spPr bwMode="auto">
            <a:xfrm>
              <a:off x="297492" y="2505075"/>
              <a:ext cx="387678" cy="360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bIns="228600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400" b="1" i="1" dirty="0" smtClean="0">
                  <a:latin typeface="Lucida Sans" pitchFamily="34" charset="0"/>
                </a:rPr>
                <a:t>b</a:t>
              </a:r>
              <a:endParaRPr lang="en-US" altLang="en-US" sz="1400" b="1" i="1" dirty="0">
                <a:latin typeface="Lucida Sans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5399088" y="5171772"/>
            <a:ext cx="1471941" cy="771828"/>
            <a:chOff x="4095927" y="4807757"/>
            <a:chExt cx="1471941" cy="771828"/>
          </a:xfrm>
        </p:grpSpPr>
        <p:sp>
          <p:nvSpPr>
            <p:cNvPr id="41" name="Freeform 44"/>
            <p:cNvSpPr>
              <a:spLocks/>
            </p:cNvSpPr>
            <p:nvPr/>
          </p:nvSpPr>
          <p:spPr bwMode="auto">
            <a:xfrm>
              <a:off x="5130548" y="4955358"/>
              <a:ext cx="401861" cy="477830"/>
            </a:xfrm>
            <a:custGeom>
              <a:avLst/>
              <a:gdLst>
                <a:gd name="T0" fmla="*/ 0 w 170"/>
                <a:gd name="T1" fmla="*/ 0 h 191"/>
                <a:gd name="T2" fmla="*/ 2147483647 w 170"/>
                <a:gd name="T3" fmla="*/ 2147483647 h 191"/>
                <a:gd name="T4" fmla="*/ 0 60000 65536"/>
                <a:gd name="T5" fmla="*/ 0 60000 65536"/>
                <a:gd name="T6" fmla="*/ 0 w 170"/>
                <a:gd name="T7" fmla="*/ 0 h 191"/>
                <a:gd name="T8" fmla="*/ 170 w 170"/>
                <a:gd name="T9" fmla="*/ 191 h 19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70" h="191">
                  <a:moveTo>
                    <a:pt x="0" y="0"/>
                  </a:moveTo>
                  <a:cubicBezTo>
                    <a:pt x="0" y="0"/>
                    <a:pt x="166" y="53"/>
                    <a:pt x="170" y="191"/>
                  </a:cubicBezTo>
                </a:path>
              </a:pathLst>
            </a:custGeom>
            <a:noFill/>
            <a:ln w="38100" cmpd="sng">
              <a:solidFill>
                <a:schemeClr val="tx1"/>
              </a:solidFill>
              <a:round/>
              <a:headEnd type="oval" w="med" len="med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" name="Freeform 45"/>
            <p:cNvSpPr>
              <a:spLocks/>
            </p:cNvSpPr>
            <p:nvPr/>
          </p:nvSpPr>
          <p:spPr bwMode="auto">
            <a:xfrm>
              <a:off x="4771501" y="4957861"/>
              <a:ext cx="359048" cy="249701"/>
            </a:xfrm>
            <a:custGeom>
              <a:avLst/>
              <a:gdLst>
                <a:gd name="T0" fmla="*/ 2147483647 w 168"/>
                <a:gd name="T1" fmla="*/ 0 h 96"/>
                <a:gd name="T2" fmla="*/ 0 w 168"/>
                <a:gd name="T3" fmla="*/ 2147483647 h 96"/>
                <a:gd name="T4" fmla="*/ 0 60000 65536"/>
                <a:gd name="T5" fmla="*/ 0 60000 65536"/>
                <a:gd name="T6" fmla="*/ 0 w 168"/>
                <a:gd name="T7" fmla="*/ 0 h 96"/>
                <a:gd name="T8" fmla="*/ 168 w 168"/>
                <a:gd name="T9" fmla="*/ 96 h 96"/>
                <a:gd name="connsiteX0" fmla="*/ 9041 w 9041"/>
                <a:gd name="connsiteY0" fmla="*/ 0 h 10397"/>
                <a:gd name="connsiteX1" fmla="*/ 0 w 9041"/>
                <a:gd name="connsiteY1" fmla="*/ 10397 h 103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041" h="10397">
                  <a:moveTo>
                    <a:pt x="9041" y="0"/>
                  </a:moveTo>
                  <a:cubicBezTo>
                    <a:pt x="5708" y="3333"/>
                    <a:pt x="3333" y="7064"/>
                    <a:pt x="0" y="10397"/>
                  </a:cubicBezTo>
                </a:path>
              </a:pathLst>
            </a:custGeom>
            <a:noFill/>
            <a:ln w="38100" cmpd="sng">
              <a:solidFill>
                <a:schemeClr val="tx1"/>
              </a:solidFill>
              <a:round/>
              <a:headEnd type="oval" w="sm" len="sm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3" name="Freeform 48"/>
            <p:cNvSpPr>
              <a:spLocks/>
            </p:cNvSpPr>
            <p:nvPr/>
          </p:nvSpPr>
          <p:spPr bwMode="auto">
            <a:xfrm>
              <a:off x="4397743" y="4807757"/>
              <a:ext cx="676072" cy="550380"/>
            </a:xfrm>
            <a:custGeom>
              <a:avLst/>
              <a:gdLst>
                <a:gd name="T0" fmla="*/ 468103 w 9998"/>
                <a:gd name="T1" fmla="*/ 366557731 h 10782"/>
                <a:gd name="T2" fmla="*/ 936722601 w 9998"/>
                <a:gd name="T3" fmla="*/ 82851027 h 10782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9998" h="10782">
                  <a:moveTo>
                    <a:pt x="5" y="10782"/>
                  </a:moveTo>
                  <a:cubicBezTo>
                    <a:pt x="-205" y="-918"/>
                    <a:pt x="6784" y="-2056"/>
                    <a:pt x="9998" y="2437"/>
                  </a:cubicBezTo>
                </a:path>
              </a:pathLst>
            </a:custGeom>
            <a:noFill/>
            <a:ln w="38100" cmpd="sng">
              <a:solidFill>
                <a:schemeClr val="tx1"/>
              </a:solidFill>
              <a:round/>
              <a:headEnd type="oval" w="med" len="med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Freeform 55"/>
            <p:cNvSpPr>
              <a:spLocks/>
            </p:cNvSpPr>
            <p:nvPr/>
          </p:nvSpPr>
          <p:spPr bwMode="auto">
            <a:xfrm>
              <a:off x="4388663" y="5245558"/>
              <a:ext cx="364212" cy="315926"/>
            </a:xfrm>
            <a:custGeom>
              <a:avLst/>
              <a:gdLst>
                <a:gd name="T0" fmla="*/ 83546930 w 17574"/>
                <a:gd name="T1" fmla="*/ 6557508 h 21060"/>
                <a:gd name="T2" fmla="*/ 190264 w 17574"/>
                <a:gd name="T3" fmla="*/ 0 h 21060"/>
                <a:gd name="T4" fmla="*/ 0 60000 65536"/>
                <a:gd name="T5" fmla="*/ 0 60000 65536"/>
                <a:gd name="connsiteX0" fmla="*/ 15678 w 15678"/>
                <a:gd name="connsiteY0" fmla="*/ 0 h 25321"/>
                <a:gd name="connsiteX1" fmla="*/ 48 w 15678"/>
                <a:gd name="connsiteY1" fmla="*/ 16226 h 25321"/>
                <a:gd name="connsiteX0" fmla="*/ 15655 w 15684"/>
                <a:gd name="connsiteY0" fmla="*/ 0 h 27284"/>
                <a:gd name="connsiteX1" fmla="*/ 25 w 15684"/>
                <a:gd name="connsiteY1" fmla="*/ 16226 h 27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5684" h="27284">
                  <a:moveTo>
                    <a:pt x="15655" y="0"/>
                  </a:moveTo>
                  <a:cubicBezTo>
                    <a:pt x="16496" y="26612"/>
                    <a:pt x="-729" y="37089"/>
                    <a:pt x="25" y="16226"/>
                  </a:cubicBezTo>
                </a:path>
              </a:pathLst>
            </a:custGeom>
            <a:noFill/>
            <a:ln w="38100" cmpd="sng">
              <a:solidFill>
                <a:srgbClr val="009999"/>
              </a:solidFill>
              <a:round/>
              <a:headEnd type="oval" w="sm" len="sm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5" name="Flowchart: Connector 44"/>
            <p:cNvSpPr/>
            <p:nvPr/>
          </p:nvSpPr>
          <p:spPr>
            <a:xfrm flipV="1">
              <a:off x="5501679" y="5438099"/>
              <a:ext cx="66189" cy="72551"/>
            </a:xfrm>
            <a:prstGeom prst="flowChartConnector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6" name="Text Box 57"/>
            <p:cNvSpPr txBox="1">
              <a:spLocks noChangeArrowheads="1"/>
            </p:cNvSpPr>
            <p:nvPr/>
          </p:nvSpPr>
          <p:spPr bwMode="auto">
            <a:xfrm>
              <a:off x="4420407" y="5065434"/>
              <a:ext cx="387678" cy="360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bIns="228600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400" b="1" i="1" dirty="0" smtClean="0">
                  <a:latin typeface="Lucida Sans" pitchFamily="34" charset="0"/>
                </a:rPr>
                <a:t>a</a:t>
              </a:r>
              <a:endParaRPr lang="en-US" altLang="en-US" sz="1400" b="1" i="1" dirty="0">
                <a:latin typeface="Lucida Sans" pitchFamily="34" charset="0"/>
              </a:endParaRPr>
            </a:p>
          </p:txBody>
        </p:sp>
        <p:sp>
          <p:nvSpPr>
            <p:cNvPr id="47" name="Text Box 146"/>
            <p:cNvSpPr txBox="1">
              <a:spLocks noChangeArrowheads="1"/>
            </p:cNvSpPr>
            <p:nvPr/>
          </p:nvSpPr>
          <p:spPr bwMode="auto">
            <a:xfrm>
              <a:off x="4095927" y="5219336"/>
              <a:ext cx="387678" cy="360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bIns="228600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400" b="1" i="1" dirty="0" smtClean="0">
                  <a:latin typeface="Lucida Sans" pitchFamily="34" charset="0"/>
                </a:rPr>
                <a:t>b</a:t>
              </a:r>
              <a:endParaRPr lang="en-US" altLang="en-US" sz="1400" b="1" i="1" dirty="0">
                <a:latin typeface="Lucida Sans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5399088" y="1600200"/>
            <a:ext cx="1524000" cy="885611"/>
            <a:chOff x="4419600" y="1178818"/>
            <a:chExt cx="1524000" cy="885611"/>
          </a:xfrm>
        </p:grpSpPr>
        <p:sp>
          <p:nvSpPr>
            <p:cNvPr id="20" name="Freeform 44"/>
            <p:cNvSpPr>
              <a:spLocks/>
            </p:cNvSpPr>
            <p:nvPr/>
          </p:nvSpPr>
          <p:spPr bwMode="auto">
            <a:xfrm>
              <a:off x="5506280" y="1326419"/>
              <a:ext cx="401861" cy="477830"/>
            </a:xfrm>
            <a:custGeom>
              <a:avLst/>
              <a:gdLst>
                <a:gd name="T0" fmla="*/ 0 w 170"/>
                <a:gd name="T1" fmla="*/ 0 h 191"/>
                <a:gd name="T2" fmla="*/ 2147483647 w 170"/>
                <a:gd name="T3" fmla="*/ 2147483647 h 191"/>
                <a:gd name="T4" fmla="*/ 0 60000 65536"/>
                <a:gd name="T5" fmla="*/ 0 60000 65536"/>
                <a:gd name="T6" fmla="*/ 0 w 170"/>
                <a:gd name="T7" fmla="*/ 0 h 191"/>
                <a:gd name="T8" fmla="*/ 170 w 170"/>
                <a:gd name="T9" fmla="*/ 191 h 19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70" h="191">
                  <a:moveTo>
                    <a:pt x="0" y="0"/>
                  </a:moveTo>
                  <a:cubicBezTo>
                    <a:pt x="0" y="0"/>
                    <a:pt x="166" y="53"/>
                    <a:pt x="170" y="191"/>
                  </a:cubicBezTo>
                </a:path>
              </a:pathLst>
            </a:custGeom>
            <a:noFill/>
            <a:ln w="38100" cmpd="sng">
              <a:solidFill>
                <a:schemeClr val="tx1"/>
              </a:solidFill>
              <a:round/>
              <a:headEnd type="oval" w="med" len="med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Freeform 45"/>
            <p:cNvSpPr>
              <a:spLocks/>
            </p:cNvSpPr>
            <p:nvPr/>
          </p:nvSpPr>
          <p:spPr bwMode="auto">
            <a:xfrm>
              <a:off x="5109147" y="1328922"/>
              <a:ext cx="397133" cy="240166"/>
            </a:xfrm>
            <a:custGeom>
              <a:avLst/>
              <a:gdLst>
                <a:gd name="T0" fmla="*/ 2147483647 w 168"/>
                <a:gd name="T1" fmla="*/ 0 h 96"/>
                <a:gd name="T2" fmla="*/ 0 w 168"/>
                <a:gd name="T3" fmla="*/ 2147483647 h 96"/>
                <a:gd name="T4" fmla="*/ 0 60000 65536"/>
                <a:gd name="T5" fmla="*/ 0 60000 65536"/>
                <a:gd name="T6" fmla="*/ 0 w 168"/>
                <a:gd name="T7" fmla="*/ 0 h 96"/>
                <a:gd name="T8" fmla="*/ 168 w 168"/>
                <a:gd name="T9" fmla="*/ 96 h 9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68" h="96">
                  <a:moveTo>
                    <a:pt x="168" y="0"/>
                  </a:moveTo>
                  <a:lnTo>
                    <a:pt x="0" y="96"/>
                  </a:lnTo>
                </a:path>
              </a:pathLst>
            </a:custGeom>
            <a:noFill/>
            <a:ln w="38100" cmpd="sng">
              <a:solidFill>
                <a:schemeClr val="tx1"/>
              </a:solidFill>
              <a:round/>
              <a:headEnd type="oval" w="sm" len="sm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Freeform 46"/>
            <p:cNvSpPr>
              <a:spLocks noChangeAspect="1"/>
            </p:cNvSpPr>
            <p:nvPr/>
          </p:nvSpPr>
          <p:spPr bwMode="auto">
            <a:xfrm>
              <a:off x="5094964" y="1611616"/>
              <a:ext cx="89828" cy="277692"/>
            </a:xfrm>
            <a:custGeom>
              <a:avLst/>
              <a:gdLst>
                <a:gd name="T0" fmla="*/ 0 w 38"/>
                <a:gd name="T1" fmla="*/ 0 h 111"/>
                <a:gd name="T2" fmla="*/ 2147483647 w 38"/>
                <a:gd name="T3" fmla="*/ 2147483647 h 111"/>
                <a:gd name="T4" fmla="*/ 0 60000 65536"/>
                <a:gd name="T5" fmla="*/ 0 60000 65536"/>
                <a:gd name="T6" fmla="*/ 0 w 38"/>
                <a:gd name="T7" fmla="*/ 0 h 111"/>
                <a:gd name="T8" fmla="*/ 38 w 38"/>
                <a:gd name="T9" fmla="*/ 111 h 11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8" h="111">
                  <a:moveTo>
                    <a:pt x="0" y="0"/>
                  </a:moveTo>
                  <a:lnTo>
                    <a:pt x="38" y="111"/>
                  </a:lnTo>
                </a:path>
              </a:pathLst>
            </a:custGeom>
            <a:noFill/>
            <a:ln w="38100" cmpd="sng">
              <a:solidFill>
                <a:schemeClr val="tx1"/>
              </a:solidFill>
              <a:round/>
              <a:headEnd type="oval" w="sm" len="sm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Freeform 47"/>
            <p:cNvSpPr>
              <a:spLocks/>
            </p:cNvSpPr>
            <p:nvPr/>
          </p:nvSpPr>
          <p:spPr bwMode="auto">
            <a:xfrm>
              <a:off x="5094964" y="1579094"/>
              <a:ext cx="756444" cy="270186"/>
            </a:xfrm>
            <a:custGeom>
              <a:avLst/>
              <a:gdLst>
                <a:gd name="T0" fmla="*/ 0 w 320"/>
                <a:gd name="T1" fmla="*/ 2147483647 h 108"/>
                <a:gd name="T2" fmla="*/ 2147483647 w 320"/>
                <a:gd name="T3" fmla="*/ 2147483647 h 108"/>
                <a:gd name="T4" fmla="*/ 0 60000 65536"/>
                <a:gd name="T5" fmla="*/ 0 60000 65536"/>
                <a:gd name="T6" fmla="*/ 0 w 320"/>
                <a:gd name="T7" fmla="*/ 0 h 108"/>
                <a:gd name="T8" fmla="*/ 320 w 320"/>
                <a:gd name="T9" fmla="*/ 108 h 108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20" h="108">
                  <a:moveTo>
                    <a:pt x="0" y="14"/>
                  </a:moveTo>
                  <a:cubicBezTo>
                    <a:pt x="0" y="14"/>
                    <a:pt x="254" y="0"/>
                    <a:pt x="320" y="108"/>
                  </a:cubicBezTo>
                </a:path>
              </a:pathLst>
            </a:custGeom>
            <a:noFill/>
            <a:ln w="38100" cmpd="sng">
              <a:solidFill>
                <a:schemeClr val="tx1"/>
              </a:solidFill>
              <a:round/>
              <a:headEnd type="oval" w="med" len="med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Freeform 48"/>
            <p:cNvSpPr>
              <a:spLocks/>
            </p:cNvSpPr>
            <p:nvPr/>
          </p:nvSpPr>
          <p:spPr bwMode="auto">
            <a:xfrm>
              <a:off x="4773475" y="1178818"/>
              <a:ext cx="676072" cy="550380"/>
            </a:xfrm>
            <a:custGeom>
              <a:avLst/>
              <a:gdLst>
                <a:gd name="T0" fmla="*/ 468103 w 9998"/>
                <a:gd name="T1" fmla="*/ 366557731 h 10782"/>
                <a:gd name="T2" fmla="*/ 936722601 w 9998"/>
                <a:gd name="T3" fmla="*/ 82851027 h 10782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9998" h="10782">
                  <a:moveTo>
                    <a:pt x="5" y="10782"/>
                  </a:moveTo>
                  <a:cubicBezTo>
                    <a:pt x="-205" y="-918"/>
                    <a:pt x="6784" y="-2056"/>
                    <a:pt x="9998" y="2437"/>
                  </a:cubicBezTo>
                </a:path>
              </a:pathLst>
            </a:custGeom>
            <a:noFill/>
            <a:ln w="38100" cmpd="sng">
              <a:solidFill>
                <a:schemeClr val="tx1"/>
              </a:solidFill>
              <a:round/>
              <a:headEnd type="oval" w="med" len="med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Freeform 55"/>
            <p:cNvSpPr>
              <a:spLocks/>
            </p:cNvSpPr>
            <p:nvPr/>
          </p:nvSpPr>
          <p:spPr bwMode="auto">
            <a:xfrm>
              <a:off x="4764019" y="1786737"/>
              <a:ext cx="439683" cy="277692"/>
            </a:xfrm>
            <a:custGeom>
              <a:avLst/>
              <a:gdLst>
                <a:gd name="T0" fmla="*/ 83546930 w 17574"/>
                <a:gd name="T1" fmla="*/ 6557508 h 21060"/>
                <a:gd name="T2" fmla="*/ 190264 w 17574"/>
                <a:gd name="T3" fmla="*/ 0 h 21060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7574" h="21060">
                  <a:moveTo>
                    <a:pt x="17574" y="11224"/>
                  </a:moveTo>
                  <a:cubicBezTo>
                    <a:pt x="9278" y="29168"/>
                    <a:pt x="-714" y="20863"/>
                    <a:pt x="40" y="0"/>
                  </a:cubicBezTo>
                </a:path>
              </a:pathLst>
            </a:custGeom>
            <a:noFill/>
            <a:ln w="38100" cmpd="sng">
              <a:solidFill>
                <a:schemeClr val="tx1"/>
              </a:solidFill>
              <a:round/>
              <a:headEnd type="oval" w="sm" len="sm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Freeform 56"/>
            <p:cNvSpPr>
              <a:spLocks/>
            </p:cNvSpPr>
            <p:nvPr/>
          </p:nvSpPr>
          <p:spPr bwMode="auto">
            <a:xfrm>
              <a:off x="5208430" y="1924332"/>
              <a:ext cx="642977" cy="70048"/>
            </a:xfrm>
            <a:custGeom>
              <a:avLst/>
              <a:gdLst>
                <a:gd name="T0" fmla="*/ 0 w 10000"/>
                <a:gd name="T1" fmla="*/ 167916 h 9664"/>
                <a:gd name="T2" fmla="*/ 805096454 w 10000"/>
                <a:gd name="T3" fmla="*/ 0 h 9664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0000" h="9664">
                  <a:moveTo>
                    <a:pt x="0" y="1724"/>
                  </a:moveTo>
                  <a:cubicBezTo>
                    <a:pt x="0" y="1724"/>
                    <a:pt x="5588" y="20689"/>
                    <a:pt x="10000" y="0"/>
                  </a:cubicBezTo>
                </a:path>
              </a:pathLst>
            </a:custGeom>
            <a:noFill/>
            <a:ln w="38100" cmpd="sng">
              <a:solidFill>
                <a:schemeClr val="tx1"/>
              </a:solidFill>
              <a:round/>
              <a:headEnd type="oval" w="med" len="med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Flowchart: Connector 26"/>
            <p:cNvSpPr/>
            <p:nvPr/>
          </p:nvSpPr>
          <p:spPr>
            <a:xfrm flipV="1">
              <a:off x="5877411" y="1856785"/>
              <a:ext cx="66189" cy="72551"/>
            </a:xfrm>
            <a:prstGeom prst="flowChartConnector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8" name="Text Box 57"/>
            <p:cNvSpPr txBox="1">
              <a:spLocks noChangeArrowheads="1"/>
            </p:cNvSpPr>
            <p:nvPr/>
          </p:nvSpPr>
          <p:spPr bwMode="auto">
            <a:xfrm>
              <a:off x="4796139" y="1436495"/>
              <a:ext cx="387678" cy="360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bIns="228600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400" b="1" i="1" dirty="0" smtClean="0">
                  <a:latin typeface="Lucida Sans" pitchFamily="34" charset="0"/>
                </a:rPr>
                <a:t>a</a:t>
              </a:r>
              <a:endParaRPr lang="en-US" altLang="en-US" sz="1400" b="1" i="1" dirty="0">
                <a:latin typeface="Lucida Sans" pitchFamily="34" charset="0"/>
              </a:endParaRPr>
            </a:p>
          </p:txBody>
        </p:sp>
        <p:sp>
          <p:nvSpPr>
            <p:cNvPr id="50" name="Text Box 57"/>
            <p:cNvSpPr txBox="1">
              <a:spLocks noChangeArrowheads="1"/>
            </p:cNvSpPr>
            <p:nvPr/>
          </p:nvSpPr>
          <p:spPr bwMode="auto">
            <a:xfrm>
              <a:off x="4419600" y="1588895"/>
              <a:ext cx="387678" cy="360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bIns="228600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400" b="1" i="1" dirty="0" smtClean="0">
                  <a:latin typeface="Lucida Sans" pitchFamily="34" charset="0"/>
                </a:rPr>
                <a:t>  </a:t>
              </a:r>
              <a:endParaRPr lang="en-US" altLang="en-US" sz="1400" b="1" i="1" dirty="0">
                <a:latin typeface="Lucida Sans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2868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Rule Patterns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Oyts are </a:t>
            </a:r>
            <a:r>
              <a:rPr lang="en-US" dirty="0" smtClean="0"/>
              <a:t>all alike; </a:t>
            </a:r>
            <a:r>
              <a:rPr lang="en-US" dirty="0"/>
              <a:t>so are pointers</a:t>
            </a:r>
          </a:p>
          <a:p>
            <a:pPr lvl="1"/>
            <a:r>
              <a:rPr lang="en-US" dirty="0"/>
              <a:t>for simplicity</a:t>
            </a:r>
          </a:p>
          <a:p>
            <a:pPr marL="0" indent="0">
              <a:buNone/>
            </a:pPr>
            <a:r>
              <a:rPr lang="en-US" dirty="0" smtClean="0"/>
              <a:t>Pattern cannot test equality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Pattern can </a:t>
            </a:r>
            <a:r>
              <a:rPr lang="en-US" dirty="0"/>
              <a:t>only </a:t>
            </a:r>
            <a:r>
              <a:rPr lang="en-US" dirty="0" smtClean="0"/>
              <a:t>test the </a:t>
            </a:r>
            <a:r>
              <a:rPr lang="en-US" dirty="0"/>
              <a:t>size of an oyt</a:t>
            </a:r>
          </a:p>
          <a:p>
            <a:pPr marL="457200" lvl="1" indent="0">
              <a:buNone/>
            </a:pPr>
            <a:r>
              <a:rPr lang="en-US" dirty="0"/>
              <a:t>0-oyt, 1-oyt, or 2-oyt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The pattern must be strictly a tree</a:t>
            </a:r>
          </a:p>
          <a:p>
            <a:pPr lvl="1"/>
            <a:r>
              <a:rPr lang="en-US" dirty="0" smtClean="0"/>
              <a:t>no loops, no shared subtrees</a:t>
            </a:r>
          </a:p>
          <a:p>
            <a:pPr marL="457200" lvl="1" indent="0">
              <a:buNone/>
            </a:pPr>
            <a:r>
              <a:rPr lang="en-US" dirty="0" smtClean="0"/>
              <a:t>(otherwise match test is impossible)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9BD33-DB82-4151-B7DF-3AFCC5634E01}" type="datetime1">
              <a:rPr lang="en-US" smtClean="0"/>
              <a:t>2/15/2018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Oyts – </a:t>
            </a:r>
            <a:r>
              <a:rPr lang="en-US" dirty="0" err="1" smtClean="0"/>
              <a:t>Buld</a:t>
            </a:r>
            <a:r>
              <a:rPr lang="en-US" dirty="0" smtClean="0"/>
              <a:t> a Universe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45A22-ED4C-433E-9135-9E45A11B5C83}" type="slidenum">
              <a:rPr lang="en-US" smtClean="0"/>
              <a:pPr/>
              <a:t>8</a:t>
            </a:fld>
            <a:endParaRPr lang="en-US" dirty="0"/>
          </a:p>
        </p:txBody>
      </p:sp>
      <p:grpSp>
        <p:nvGrpSpPr>
          <p:cNvPr id="24" name="Group 23"/>
          <p:cNvGrpSpPr/>
          <p:nvPr/>
        </p:nvGrpSpPr>
        <p:grpSpPr>
          <a:xfrm>
            <a:off x="5526387" y="3733800"/>
            <a:ext cx="417213" cy="782086"/>
            <a:chOff x="4095750" y="3521617"/>
            <a:chExt cx="417213" cy="782086"/>
          </a:xfrm>
        </p:grpSpPr>
        <p:sp>
          <p:nvSpPr>
            <p:cNvPr id="26" name="Text Box 280"/>
            <p:cNvSpPr txBox="1">
              <a:spLocks noChangeArrowheads="1"/>
            </p:cNvSpPr>
            <p:nvPr/>
          </p:nvSpPr>
          <p:spPr bwMode="auto">
            <a:xfrm>
              <a:off x="4379913" y="4057482"/>
              <a:ext cx="133050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600" b="1" i="1" dirty="0">
                  <a:latin typeface="Lucida Sans" pitchFamily="34" charset="0"/>
                </a:rPr>
                <a:t>b</a:t>
              </a:r>
            </a:p>
          </p:txBody>
        </p:sp>
        <p:sp>
          <p:nvSpPr>
            <p:cNvPr id="27" name="Text Box 286"/>
            <p:cNvSpPr txBox="1">
              <a:spLocks noChangeArrowheads="1"/>
            </p:cNvSpPr>
            <p:nvPr/>
          </p:nvSpPr>
          <p:spPr bwMode="auto">
            <a:xfrm>
              <a:off x="4095750" y="4057482"/>
              <a:ext cx="131446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600" b="1" i="1" dirty="0">
                  <a:latin typeface="Lucida Sans" pitchFamily="34" charset="0"/>
                </a:rPr>
                <a:t>a</a:t>
              </a:r>
            </a:p>
          </p:txBody>
        </p:sp>
        <p:sp>
          <p:nvSpPr>
            <p:cNvPr id="28" name="Freeform 262"/>
            <p:cNvSpPr>
              <a:spLocks noChangeAspect="1"/>
            </p:cNvSpPr>
            <p:nvPr/>
          </p:nvSpPr>
          <p:spPr bwMode="auto">
            <a:xfrm>
              <a:off x="4157823" y="3521617"/>
              <a:ext cx="147704" cy="299297"/>
            </a:xfrm>
            <a:custGeom>
              <a:avLst/>
              <a:gdLst>
                <a:gd name="T0" fmla="*/ 2147483647 w 60"/>
                <a:gd name="T1" fmla="*/ 0 h 126"/>
                <a:gd name="T2" fmla="*/ 0 w 60"/>
                <a:gd name="T3" fmla="*/ 2147483647 h 126"/>
                <a:gd name="T4" fmla="*/ 0 60000 65536"/>
                <a:gd name="T5" fmla="*/ 0 60000 65536"/>
                <a:gd name="T6" fmla="*/ 0 w 60"/>
                <a:gd name="T7" fmla="*/ 0 h 126"/>
                <a:gd name="T8" fmla="*/ 60 w 60"/>
                <a:gd name="T9" fmla="*/ 126 h 12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60" h="126">
                  <a:moveTo>
                    <a:pt x="60" y="0"/>
                  </a:moveTo>
                  <a:lnTo>
                    <a:pt x="0" y="126"/>
                  </a:lnTo>
                </a:path>
              </a:pathLst>
            </a:custGeom>
            <a:noFill/>
            <a:ln w="38100" cmpd="sng">
              <a:solidFill>
                <a:schemeClr val="tx1"/>
              </a:solidFill>
              <a:round/>
              <a:headEnd type="oval" w="sm" len="sm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Freeform 281"/>
            <p:cNvSpPr>
              <a:spLocks/>
            </p:cNvSpPr>
            <p:nvPr/>
          </p:nvSpPr>
          <p:spPr bwMode="auto">
            <a:xfrm>
              <a:off x="4450770" y="3835166"/>
              <a:ext cx="4923" cy="275544"/>
            </a:xfrm>
            <a:custGeom>
              <a:avLst/>
              <a:gdLst>
                <a:gd name="T0" fmla="*/ 0 w 2"/>
                <a:gd name="T1" fmla="*/ 0 h 116"/>
                <a:gd name="T2" fmla="*/ 2147483647 w 2"/>
                <a:gd name="T3" fmla="*/ 2147483647 h 116"/>
                <a:gd name="T4" fmla="*/ 0 60000 65536"/>
                <a:gd name="T5" fmla="*/ 0 60000 65536"/>
                <a:gd name="T6" fmla="*/ 0 w 2"/>
                <a:gd name="T7" fmla="*/ 0 h 116"/>
                <a:gd name="T8" fmla="*/ 2 w 2"/>
                <a:gd name="T9" fmla="*/ 116 h 11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" h="116">
                  <a:moveTo>
                    <a:pt x="0" y="0"/>
                  </a:moveTo>
                  <a:lnTo>
                    <a:pt x="2" y="116"/>
                  </a:lnTo>
                </a:path>
              </a:pathLst>
            </a:custGeom>
            <a:noFill/>
            <a:ln w="38100" cmpd="sng">
              <a:solidFill>
                <a:schemeClr val="tx1"/>
              </a:solidFill>
              <a:round/>
              <a:headEnd type="oval" w="sm" len="sm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Freeform 289"/>
            <p:cNvSpPr>
              <a:spLocks noChangeAspect="1"/>
            </p:cNvSpPr>
            <p:nvPr/>
          </p:nvSpPr>
          <p:spPr bwMode="auto">
            <a:xfrm flipH="1">
              <a:off x="4303066" y="3521617"/>
              <a:ext cx="147704" cy="299297"/>
            </a:xfrm>
            <a:custGeom>
              <a:avLst/>
              <a:gdLst>
                <a:gd name="T0" fmla="*/ 2147483647 w 60"/>
                <a:gd name="T1" fmla="*/ 0 h 126"/>
                <a:gd name="T2" fmla="*/ 0 w 60"/>
                <a:gd name="T3" fmla="*/ 2147483647 h 126"/>
                <a:gd name="T4" fmla="*/ 0 60000 65536"/>
                <a:gd name="T5" fmla="*/ 0 60000 65536"/>
                <a:gd name="T6" fmla="*/ 0 w 60"/>
                <a:gd name="T7" fmla="*/ 0 h 126"/>
                <a:gd name="T8" fmla="*/ 60 w 60"/>
                <a:gd name="T9" fmla="*/ 126 h 12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60" h="126">
                  <a:moveTo>
                    <a:pt x="60" y="0"/>
                  </a:moveTo>
                  <a:lnTo>
                    <a:pt x="0" y="126"/>
                  </a:lnTo>
                </a:path>
              </a:pathLst>
            </a:custGeom>
            <a:noFill/>
            <a:ln w="38100" cmpd="sng">
              <a:solidFill>
                <a:schemeClr val="tx1"/>
              </a:solidFill>
              <a:round/>
              <a:headEnd type="oval" w="sm" len="sm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Freeform 281"/>
            <p:cNvSpPr>
              <a:spLocks/>
            </p:cNvSpPr>
            <p:nvPr/>
          </p:nvSpPr>
          <p:spPr bwMode="auto">
            <a:xfrm>
              <a:off x="4171950" y="3839256"/>
              <a:ext cx="4923" cy="275544"/>
            </a:xfrm>
            <a:custGeom>
              <a:avLst/>
              <a:gdLst>
                <a:gd name="T0" fmla="*/ 0 w 2"/>
                <a:gd name="T1" fmla="*/ 0 h 116"/>
                <a:gd name="T2" fmla="*/ 2147483647 w 2"/>
                <a:gd name="T3" fmla="*/ 2147483647 h 116"/>
                <a:gd name="T4" fmla="*/ 0 60000 65536"/>
                <a:gd name="T5" fmla="*/ 0 60000 65536"/>
                <a:gd name="T6" fmla="*/ 0 w 2"/>
                <a:gd name="T7" fmla="*/ 0 h 116"/>
                <a:gd name="T8" fmla="*/ 2 w 2"/>
                <a:gd name="T9" fmla="*/ 116 h 11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" h="116">
                  <a:moveTo>
                    <a:pt x="0" y="0"/>
                  </a:moveTo>
                  <a:lnTo>
                    <a:pt x="2" y="116"/>
                  </a:lnTo>
                </a:path>
              </a:pathLst>
            </a:custGeom>
            <a:noFill/>
            <a:ln w="38100" cmpd="sng">
              <a:solidFill>
                <a:schemeClr val="tx1"/>
              </a:solidFill>
              <a:round/>
              <a:headEnd type="oval" w="sm" len="sm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349441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Rule Replacements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6970"/>
            <a:ext cx="8229600" cy="4891429"/>
          </a:xfrm>
        </p:spPr>
        <p:txBody>
          <a:bodyPr>
            <a:normAutofit/>
          </a:bodyPr>
          <a:lstStyle/>
          <a:p>
            <a:pPr marL="0" indent="0">
              <a:spcBef>
                <a:spcPts val="1200"/>
              </a:spcBef>
              <a:buNone/>
            </a:pPr>
            <a:r>
              <a:rPr lang="en-US" dirty="0" smtClean="0"/>
              <a:t>         The replacement is arbitrary</a:t>
            </a:r>
          </a:p>
          <a:p>
            <a:pPr>
              <a:spcBef>
                <a:spcPts val="1800"/>
              </a:spcBef>
            </a:pPr>
            <a:r>
              <a:rPr lang="en-US" dirty="0" smtClean="0"/>
              <a:t>It replaces the contents of the associated oyt and may associate a new GRS </a:t>
            </a:r>
            <a:r>
              <a:rPr lang="en-US" dirty="0"/>
              <a:t>with </a:t>
            </a:r>
            <a:r>
              <a:rPr lang="en-US" dirty="0" smtClean="0"/>
              <a:t>it</a:t>
            </a:r>
          </a:p>
          <a:p>
            <a:r>
              <a:rPr lang="en-US" dirty="0"/>
              <a:t>The replacement </a:t>
            </a:r>
            <a:r>
              <a:rPr lang="en-US" dirty="0" smtClean="0"/>
              <a:t>associates </a:t>
            </a:r>
            <a:r>
              <a:rPr lang="en-US" dirty="0"/>
              <a:t>a new GRS with </a:t>
            </a:r>
            <a:r>
              <a:rPr lang="en-US" dirty="0" smtClean="0"/>
              <a:t>each inserted oyt</a:t>
            </a:r>
          </a:p>
          <a:p>
            <a:r>
              <a:rPr lang="en-US" dirty="0" smtClean="0"/>
              <a:t>Pre-existing pointers to replaced oyts will still point where they did</a:t>
            </a:r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9BD33-DB82-4151-B7DF-3AFCC5634E01}" type="datetime1">
              <a:rPr lang="en-US" smtClean="0"/>
              <a:t>2/15/2018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Oyts – Buld a Universe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45A22-ED4C-433E-9135-9E45A11B5C83}" type="slidenum">
              <a:rPr lang="en-US" smtClean="0"/>
              <a:pPr/>
              <a:t>9</a:t>
            </a:fld>
            <a:endParaRPr lang="en-US"/>
          </a:p>
        </p:txBody>
      </p:sp>
      <p:grpSp>
        <p:nvGrpSpPr>
          <p:cNvPr id="23" name="Group 22"/>
          <p:cNvGrpSpPr/>
          <p:nvPr/>
        </p:nvGrpSpPr>
        <p:grpSpPr>
          <a:xfrm>
            <a:off x="685800" y="1219199"/>
            <a:ext cx="943619" cy="790575"/>
            <a:chOff x="7371406" y="1266825"/>
            <a:chExt cx="943619" cy="790575"/>
          </a:xfrm>
        </p:grpSpPr>
        <p:grpSp>
          <p:nvGrpSpPr>
            <p:cNvPr id="8" name="Group 7"/>
            <p:cNvGrpSpPr/>
            <p:nvPr/>
          </p:nvGrpSpPr>
          <p:grpSpPr>
            <a:xfrm>
              <a:off x="7924800" y="1266825"/>
              <a:ext cx="390225" cy="790575"/>
              <a:chOff x="6286500" y="3448050"/>
              <a:chExt cx="390225" cy="790575"/>
            </a:xfrm>
          </p:grpSpPr>
          <p:sp>
            <p:nvSpPr>
              <p:cNvPr id="17" name="Text Box 280"/>
              <p:cNvSpPr txBox="1">
                <a:spLocks noChangeArrowheads="1"/>
              </p:cNvSpPr>
              <p:nvPr/>
            </p:nvSpPr>
            <p:spPr bwMode="auto">
              <a:xfrm>
                <a:off x="6543675" y="3992404"/>
                <a:ext cx="133050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600" b="1" i="1" dirty="0">
                    <a:latin typeface="Lucida Sans" pitchFamily="34" charset="0"/>
                  </a:rPr>
                  <a:t>b</a:t>
                </a:r>
              </a:p>
            </p:txBody>
          </p:sp>
          <p:sp>
            <p:nvSpPr>
              <p:cNvPr id="18" name="Text Box 286"/>
              <p:cNvSpPr txBox="1">
                <a:spLocks noChangeArrowheads="1"/>
              </p:cNvSpPr>
              <p:nvPr/>
            </p:nvSpPr>
            <p:spPr bwMode="auto">
              <a:xfrm>
                <a:off x="6286500" y="3992404"/>
                <a:ext cx="131446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600" b="1" i="1" dirty="0">
                    <a:latin typeface="Lucida Sans" pitchFamily="34" charset="0"/>
                  </a:rPr>
                  <a:t>a</a:t>
                </a:r>
              </a:p>
            </p:txBody>
          </p:sp>
          <p:sp>
            <p:nvSpPr>
              <p:cNvPr id="19" name="Freeform 262"/>
              <p:cNvSpPr>
                <a:spLocks noChangeAspect="1"/>
              </p:cNvSpPr>
              <p:nvPr/>
            </p:nvSpPr>
            <p:spPr bwMode="auto">
              <a:xfrm>
                <a:off x="6336453" y="3745397"/>
                <a:ext cx="147704" cy="299297"/>
              </a:xfrm>
              <a:custGeom>
                <a:avLst/>
                <a:gdLst>
                  <a:gd name="T0" fmla="*/ 2147483647 w 60"/>
                  <a:gd name="T1" fmla="*/ 0 h 126"/>
                  <a:gd name="T2" fmla="*/ 0 w 60"/>
                  <a:gd name="T3" fmla="*/ 2147483647 h 126"/>
                  <a:gd name="T4" fmla="*/ 0 60000 65536"/>
                  <a:gd name="T5" fmla="*/ 0 60000 65536"/>
                  <a:gd name="T6" fmla="*/ 0 w 60"/>
                  <a:gd name="T7" fmla="*/ 0 h 126"/>
                  <a:gd name="T8" fmla="*/ 60 w 60"/>
                  <a:gd name="T9" fmla="*/ 126 h 12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60" h="126">
                    <a:moveTo>
                      <a:pt x="60" y="0"/>
                    </a:moveTo>
                    <a:lnTo>
                      <a:pt x="0" y="126"/>
                    </a:lnTo>
                  </a:path>
                </a:pathLst>
              </a:custGeom>
              <a:noFill/>
              <a:ln w="38100" cmpd="sng">
                <a:solidFill>
                  <a:schemeClr val="tx1"/>
                </a:solidFill>
                <a:round/>
                <a:headEnd type="oval" w="sm" len="sm"/>
                <a:tailEnd type="stealth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" name="Freeform 281"/>
              <p:cNvSpPr>
                <a:spLocks/>
              </p:cNvSpPr>
              <p:nvPr/>
            </p:nvSpPr>
            <p:spPr bwMode="auto">
              <a:xfrm>
                <a:off x="6478081" y="3448050"/>
                <a:ext cx="4923" cy="275544"/>
              </a:xfrm>
              <a:custGeom>
                <a:avLst/>
                <a:gdLst>
                  <a:gd name="T0" fmla="*/ 0 w 2"/>
                  <a:gd name="T1" fmla="*/ 0 h 116"/>
                  <a:gd name="T2" fmla="*/ 2147483647 w 2"/>
                  <a:gd name="T3" fmla="*/ 2147483647 h 116"/>
                  <a:gd name="T4" fmla="*/ 0 60000 65536"/>
                  <a:gd name="T5" fmla="*/ 0 60000 65536"/>
                  <a:gd name="T6" fmla="*/ 0 w 2"/>
                  <a:gd name="T7" fmla="*/ 0 h 116"/>
                  <a:gd name="T8" fmla="*/ 2 w 2"/>
                  <a:gd name="T9" fmla="*/ 116 h 11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116">
                    <a:moveTo>
                      <a:pt x="0" y="0"/>
                    </a:moveTo>
                    <a:lnTo>
                      <a:pt x="2" y="116"/>
                    </a:lnTo>
                  </a:path>
                </a:pathLst>
              </a:custGeom>
              <a:noFill/>
              <a:ln w="38100" cmpd="sng">
                <a:solidFill>
                  <a:schemeClr val="tx1"/>
                </a:solidFill>
                <a:round/>
                <a:headEnd type="oval" w="sm" len="sm"/>
                <a:tailEnd type="stealth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" name="Freeform 289"/>
              <p:cNvSpPr>
                <a:spLocks noChangeAspect="1"/>
              </p:cNvSpPr>
              <p:nvPr/>
            </p:nvSpPr>
            <p:spPr bwMode="auto">
              <a:xfrm flipH="1">
                <a:off x="6481696" y="3745397"/>
                <a:ext cx="147704" cy="299297"/>
              </a:xfrm>
              <a:custGeom>
                <a:avLst/>
                <a:gdLst>
                  <a:gd name="T0" fmla="*/ 2147483647 w 60"/>
                  <a:gd name="T1" fmla="*/ 0 h 126"/>
                  <a:gd name="T2" fmla="*/ 0 w 60"/>
                  <a:gd name="T3" fmla="*/ 2147483647 h 126"/>
                  <a:gd name="T4" fmla="*/ 0 60000 65536"/>
                  <a:gd name="T5" fmla="*/ 0 60000 65536"/>
                  <a:gd name="T6" fmla="*/ 0 w 60"/>
                  <a:gd name="T7" fmla="*/ 0 h 126"/>
                  <a:gd name="T8" fmla="*/ 60 w 60"/>
                  <a:gd name="T9" fmla="*/ 126 h 12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60" h="126">
                    <a:moveTo>
                      <a:pt x="60" y="0"/>
                    </a:moveTo>
                    <a:lnTo>
                      <a:pt x="0" y="126"/>
                    </a:lnTo>
                  </a:path>
                </a:pathLst>
              </a:custGeom>
              <a:noFill/>
              <a:ln w="38100" cmpd="sng">
                <a:solidFill>
                  <a:schemeClr val="tx1"/>
                </a:solidFill>
                <a:round/>
                <a:headEnd type="oval" w="sm" len="sm"/>
                <a:tailEnd type="stealth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0" name="Right Arrow 9"/>
            <p:cNvSpPr/>
            <p:nvPr/>
          </p:nvSpPr>
          <p:spPr>
            <a:xfrm>
              <a:off x="7371406" y="1448371"/>
              <a:ext cx="533400" cy="33223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130605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1789</TotalTime>
  <Words>1115</Words>
  <Application>Microsoft Office PowerPoint</Application>
  <PresentationFormat>On-screen Show (4:3)</PresentationFormat>
  <Paragraphs>301</Paragraphs>
  <Slides>25</Slides>
  <Notes>4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PowerPoint Presentation</vt:lpstr>
      <vt:lpstr>The obligatory intro joke</vt:lpstr>
      <vt:lpstr>Why Oyts?</vt:lpstr>
      <vt:lpstr>An Oyt Points to Oyts</vt:lpstr>
      <vt:lpstr>Oyts are Shapeless and Spaceless</vt:lpstr>
      <vt:lpstr>An Oyt Space has GRSs </vt:lpstr>
      <vt:lpstr>Pointless example</vt:lpstr>
      <vt:lpstr>Rule Patterns</vt:lpstr>
      <vt:lpstr>Rule Replacements</vt:lpstr>
      <vt:lpstr>Simplest Example</vt:lpstr>
      <vt:lpstr>Why “oyts”</vt:lpstr>
      <vt:lpstr>Distinguishing Oyts - List Links</vt:lpstr>
      <vt:lpstr>Example: Addition</vt:lpstr>
      <vt:lpstr>Designer Defines Scaffold</vt:lpstr>
      <vt:lpstr>GRS for temperatures</vt:lpstr>
      <vt:lpstr>Points in simulated space</vt:lpstr>
      <vt:lpstr>We can create space</vt:lpstr>
      <vt:lpstr>The  Problem</vt:lpstr>
      <vt:lpstr>Local Action</vt:lpstr>
      <vt:lpstr>Segue to Our Universe</vt:lpstr>
      <vt:lpstr>Light is Waves</vt:lpstr>
      <vt:lpstr>E &amp; M Fields Drive Each Other</vt:lpstr>
      <vt:lpstr>Photons are Waves/Electrons</vt:lpstr>
      <vt:lpstr>Mass &amp; Gravity</vt:lpstr>
      <vt:lpstr>Objects Move by GRSs</vt:lpstr>
    </vt:vector>
  </TitlesOfParts>
  <Company>physpics.com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Oyts - Build A Universe</dc:title>
  <dc:creator>Fred</dc:creator>
  <cp:lastModifiedBy>Fred</cp:lastModifiedBy>
  <cp:revision>91</cp:revision>
  <dcterms:created xsi:type="dcterms:W3CDTF">2018-02-07T18:59:35Z</dcterms:created>
  <dcterms:modified xsi:type="dcterms:W3CDTF">2018-02-15T15:32:13Z</dcterms:modified>
</cp:coreProperties>
</file>